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5.jpg" ContentType="image/unknown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6"/>
  </p:notesMasterIdLst>
  <p:sldIdLst>
    <p:sldId id="486" r:id="rId2"/>
    <p:sldId id="496" r:id="rId3"/>
    <p:sldId id="451" r:id="rId4"/>
    <p:sldId id="460" r:id="rId5"/>
    <p:sldId id="453" r:id="rId6"/>
    <p:sldId id="495" r:id="rId7"/>
    <p:sldId id="497" r:id="rId8"/>
    <p:sldId id="456" r:id="rId9"/>
    <p:sldId id="487" r:id="rId10"/>
    <p:sldId id="458" r:id="rId11"/>
    <p:sldId id="459" r:id="rId12"/>
    <p:sldId id="461" r:id="rId13"/>
    <p:sldId id="462" r:id="rId14"/>
    <p:sldId id="463" r:id="rId15"/>
    <p:sldId id="464" r:id="rId16"/>
    <p:sldId id="465" r:id="rId17"/>
    <p:sldId id="489" r:id="rId18"/>
    <p:sldId id="468" r:id="rId19"/>
    <p:sldId id="469" r:id="rId20"/>
    <p:sldId id="470" r:id="rId21"/>
    <p:sldId id="490" r:id="rId22"/>
    <p:sldId id="493" r:id="rId23"/>
    <p:sldId id="491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94" r:id="rId34"/>
    <p:sldId id="441" r:id="rId35"/>
    <p:sldId id="499" r:id="rId36"/>
    <p:sldId id="498" r:id="rId37"/>
    <p:sldId id="501" r:id="rId38"/>
    <p:sldId id="500" r:id="rId39"/>
    <p:sldId id="502" r:id="rId40"/>
    <p:sldId id="503" r:id="rId41"/>
    <p:sldId id="505" r:id="rId42"/>
    <p:sldId id="506" r:id="rId43"/>
    <p:sldId id="507" r:id="rId44"/>
    <p:sldId id="504" r:id="rId45"/>
  </p:sldIdLst>
  <p:sldSz cx="12192000" cy="6858000"/>
  <p:notesSz cx="6858000" cy="9144000"/>
  <p:embeddedFontLst>
    <p:embeddedFont>
      <p:font typeface="Microsoft YaHei" panose="020B0503020204020204" pitchFamily="34" charset="-122"/>
      <p:regular r:id="rId47"/>
      <p:bold r:id="rId48"/>
    </p:embeddedFont>
    <p:embeddedFont>
      <p:font typeface="Microsoft YaHei" panose="020B0503020204020204" pitchFamily="34" charset="-122"/>
      <p:regular r:id="rId47"/>
      <p:bold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等线 Light" panose="02010600030101010101" pitchFamily="2" charset="-122"/>
      <p:regular r:id="rId51"/>
    </p:embeddedFont>
    <p:embeddedFont>
      <p:font typeface="方正苏轼行书 简繁" panose="02000500000000000000" pitchFamily="2" charset="-122"/>
      <p:regular r:id="rId52"/>
    </p:embeddedFont>
    <p:embeddedFont>
      <p:font typeface="华文新魏" panose="02010800040101010101" pitchFamily="2" charset="-122"/>
      <p:regular r:id="rId53"/>
    </p:embeddedFont>
    <p:embeddedFont>
      <p:font typeface="楷体" panose="02010609060101010101" pitchFamily="49" charset="-122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67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  <p15:guide id="5" orient="horz" pos="3952" userDrawn="1">
          <p15:clr>
            <a:srgbClr val="A4A3A4"/>
          </p15:clr>
        </p15:guide>
        <p15:guide id="6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9A"/>
    <a:srgbClr val="404040"/>
    <a:srgbClr val="C00000"/>
    <a:srgbClr val="000000"/>
    <a:srgbClr val="84ACB6"/>
    <a:srgbClr val="5C7DB9"/>
    <a:srgbClr val="962878"/>
    <a:srgbClr val="696969"/>
    <a:srgbClr val="23A6F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14"/>
      </p:cViewPr>
      <p:guideLst>
        <p:guide pos="4067"/>
        <p:guide pos="7310"/>
        <p:guide orient="horz" pos="2115"/>
        <p:guide orient="horz" pos="3952"/>
        <p:guide orient="horz" pos="12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2020年国内光纤激光器市场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A-47F1-93A7-7164294B048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A-47F1-93A7-7164294B0481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A-47F1-93A7-7164294B0481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A-47F1-93A7-7164294B04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A-47F1-93A7-7164294B0481}"/>
              </c:ext>
            </c:extLst>
          </c:dPt>
          <c:dLbls>
            <c:dLbl>
              <c:idx val="0"/>
              <c:layout>
                <c:manualLayout>
                  <c:x val="-0.19932285631907251"/>
                  <c:y val="0.142969703443335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79661479761264"/>
                      <c:h val="0.237578834849070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0BA-47F1-93A7-7164294B0481}"/>
                </c:ext>
              </c:extLst>
            </c:dLbl>
            <c:dLbl>
              <c:idx val="1"/>
              <c:layout>
                <c:manualLayout>
                  <c:x val="-0.11179729465038432"/>
                  <c:y val="-0.141581891482715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36448945357426"/>
                      <c:h val="0.237578834849070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0BA-47F1-93A7-7164294B0481}"/>
                </c:ext>
              </c:extLst>
            </c:dLbl>
            <c:dLbl>
              <c:idx val="2"/>
              <c:layout>
                <c:manualLayout>
                  <c:x val="0.18369935800999651"/>
                  <c:y val="-0.133371497726981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98838918109565"/>
                      <c:h val="0.237578834849070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0BA-47F1-93A7-7164294B0481}"/>
                </c:ext>
              </c:extLst>
            </c:dLbl>
            <c:dLbl>
              <c:idx val="3"/>
              <c:layout>
                <c:manualLayout>
                  <c:x val="0.21632476579803039"/>
                  <c:y val="0.2068753886408870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409706AD-E16C-49F1-8E42-D2EA1897615B}" type="VALUE">
                      <a:rPr lang="en-US" altLang="zh-CN" sz="2000" b="1" smtClean="0"/>
                      <a:pPr>
                        <a:defRPr sz="1800" b="1"/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25034922544729"/>
                      <c:h val="0.2375788348490708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0BA-47F1-93A7-7164294B0481}"/>
                </c:ext>
              </c:extLst>
            </c:dLbl>
            <c:dLbl>
              <c:idx val="4"/>
              <c:layout>
                <c:manualLayout>
                  <c:x val="0.17654219828093143"/>
                  <c:y val="0.18555625691914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BA-47F1-93A7-7164294B04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IPG</c:v>
                </c:pt>
                <c:pt idx="1">
                  <c:v>锐科激光</c:v>
                </c:pt>
                <c:pt idx="2">
                  <c:v>创鑫激光</c:v>
                </c:pt>
                <c:pt idx="3">
                  <c:v>其他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0.34599999999999997</c:v>
                </c:pt>
                <c:pt idx="1">
                  <c:v>0.24399999999999999</c:v>
                </c:pt>
                <c:pt idx="2">
                  <c:v>0.16600000000000001</c:v>
                </c:pt>
                <c:pt idx="3">
                  <c:v>0.24399999999999999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A-47F1-93A7-7164294B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explosion val="5"/>
          <c:dPt>
            <c:idx val="0"/>
            <c:bubble3D val="0"/>
            <c:explosion val="1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02-475A-8714-3689ED7234A7}"/>
              </c:ext>
            </c:extLst>
          </c:dPt>
          <c:dPt>
            <c:idx val="1"/>
            <c:bubble3D val="0"/>
            <c:spPr>
              <a:solidFill>
                <a:srgbClr val="5D739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02-475A-8714-3689ED7234A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02-475A-8714-3689ED7234A7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02-475A-8714-3689ED723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2D3EE-9352-4D3A-BF9D-42200B95AA77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40AAF-6AE2-4C72-B62C-743D1A4AB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5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6D8B3-534F-4D0F-AF84-F3199E9D77A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7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08E6E-216E-46A5-9216-D177E17E5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F2BC1D-E128-436E-85CD-9E2BF5B02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A3CF0-520E-4A6F-BAA6-DA30AD19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F5912-BF01-42BD-9FED-499A8D23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8246B-DBC4-45D0-9107-8787A6D3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10B92-70AF-473A-87E5-C1C3D17D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5C0EF5-CFB9-4ECA-B9D8-CA807C498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B981F-AC98-4CF3-85C3-85E5244E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3A606-0DE4-4E00-96BA-9F658CAE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E8146-715A-49BF-88E1-7466F31D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036325-19B3-4EB8-9024-E2BB98858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9C2184-8973-4296-82AB-C066824D3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4C235-60AC-48FB-8D90-929C868D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CF2F1-1579-43D6-B5FC-BB8756AC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65741-81B6-450C-84E5-8762F63A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A8C2-FA2F-4184-B03C-F06CAF16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B2B23-D834-4F8C-8E90-E1F8AD91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81EB-B6EB-4979-B840-099221BF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AAEE4-F909-4067-9D2D-17323069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FBBB3-7E07-498E-9ECD-B650B32D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6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93B06-54BF-4B42-AA70-EB130E44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311FB-DF10-4265-9C81-651B761E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9A8E6-4F1D-49FA-893E-545DA4BB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6905BC-021D-4CA1-8E58-385BDF3E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F3F33-9A3C-433C-88CE-0B0EAF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8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B3E62-0C45-4FF7-9FDA-95637DB2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D49D7-FAA9-4253-9419-A48875473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C19176-5C83-423D-9BDA-2DDE20852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C8F33F-1C79-436A-BEB2-32B8FBB4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804706-8E9F-40E6-8EF2-33DD27E5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C642C1-2B9F-4607-8D06-9B3072DD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5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56287-ED0E-419D-B48E-47781209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A02383-B78D-4330-94E9-6EE3FF9D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C389B4-F189-4F5D-8A55-544FD2CE2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EC457B-50E3-410A-A9D5-09FC81DEA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455784-80CF-434E-86E9-AFF44F345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0D4844-20E2-4266-91A6-0CE9AADB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FA9D51-F6A1-4630-B744-913C9F64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D4B28C-2158-47C3-ABAB-A7098B55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7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265BC-EBE7-4796-8604-5E1B2C9C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2810D4-31FD-4828-9120-ECAFC70F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34F6B3-F659-461B-9E60-E76D6548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370AD2-28D5-42D6-A6FC-056CDB14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8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3D163E-68C8-45D7-8579-441BBD2D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FAFE8B-9D26-4382-A7E5-92AD514A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987B9-E542-4331-833D-54FEA6EF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730-CF66-4EA4-8357-3B063C41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46CBA-F2F9-4E4A-830F-81B62F16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59627B-3A2E-4C63-8B10-4DE6688F2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A1E36F-A7F0-4601-8D70-150995AE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13FAFD-2B33-467A-8D06-D4FE57C4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37B0ED-84C4-4805-A3D0-074615B8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9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0F049-E42B-40D1-AA31-2DED5DE0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344968-48BA-4DEC-A6AD-821AA2997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D8ACDE-14E9-4923-9514-EA32FFD32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06576-F60F-4CBC-AABF-7944F397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6BF77C-7D44-48C1-82FE-BF846087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633EA-12E7-4CEF-B615-0C3FC781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FCBFBD-E543-42CC-B0FD-C102E516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1A672-BC93-4190-94B9-92897C943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109315-FAFE-4607-ACE4-C217D6AFF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56CFD-4814-46D7-9E69-095E89C8B95D}" type="datetimeFigureOut">
              <a:rPr lang="zh-CN" altLang="en-US" smtClean="0"/>
              <a:t>2021/9/4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86BF5-4505-45D7-8736-3E9B4502A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A25F5-6637-4117-84BE-3FF8BE8F2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951E-9DCF-4323-ACB5-DEA92077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62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tiff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12" Type="http://schemas.microsoft.com/office/2007/relationships/hdphoto" Target="../media/hdphoto10.wdp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jpeg"/><Relationship Id="rId10" Type="http://schemas.openxmlformats.org/officeDocument/2006/relationships/image" Target="../media/image74.jpeg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109.jpeg"/><Relationship Id="rId5" Type="http://schemas.openxmlformats.org/officeDocument/2006/relationships/image" Target="../media/image104.png"/><Relationship Id="rId10" Type="http://schemas.openxmlformats.org/officeDocument/2006/relationships/image" Target="../media/image108.jpeg"/><Relationship Id="rId4" Type="http://schemas.openxmlformats.org/officeDocument/2006/relationships/image" Target="../media/image103.png"/><Relationship Id="rId9" Type="http://schemas.openxmlformats.org/officeDocument/2006/relationships/image" Target="../media/image10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21.jpe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0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microsoft.com/office/2007/relationships/hdphoto" Target="../media/hdphoto14.wdp"/><Relationship Id="rId5" Type="http://schemas.openxmlformats.org/officeDocument/2006/relationships/image" Target="../media/image114.jpe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10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microsoft.com/office/2007/relationships/hdphoto" Target="../media/hdphoto19.wdp"/><Relationship Id="rId3" Type="http://schemas.openxmlformats.org/officeDocument/2006/relationships/image" Target="../media/image110.png"/><Relationship Id="rId7" Type="http://schemas.microsoft.com/office/2007/relationships/hdphoto" Target="../media/hdphoto16.wdp"/><Relationship Id="rId12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20.wdp"/><Relationship Id="rId10" Type="http://schemas.openxmlformats.org/officeDocument/2006/relationships/image" Target="../media/image161.png"/><Relationship Id="rId4" Type="http://schemas.openxmlformats.org/officeDocument/2006/relationships/image" Target="../media/image158.png"/><Relationship Id="rId9" Type="http://schemas.microsoft.com/office/2007/relationships/hdphoto" Target="../media/hdphoto17.wdp"/><Relationship Id="rId1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jpeg"/><Relationship Id="rId7" Type="http://schemas.openxmlformats.org/officeDocument/2006/relationships/image" Target="../media/image168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11" Type="http://schemas.openxmlformats.org/officeDocument/2006/relationships/image" Target="../media/image171.jpeg"/><Relationship Id="rId5" Type="http://schemas.microsoft.com/office/2007/relationships/hdphoto" Target="../media/hdphoto21.wdp"/><Relationship Id="rId10" Type="http://schemas.openxmlformats.org/officeDocument/2006/relationships/image" Target="../media/image170.jpeg"/><Relationship Id="rId4" Type="http://schemas.openxmlformats.org/officeDocument/2006/relationships/image" Target="../media/image166.png"/><Relationship Id="rId9" Type="http://schemas.microsoft.com/office/2007/relationships/hdphoto" Target="../media/hdphoto2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4" Type="http://schemas.openxmlformats.org/officeDocument/2006/relationships/image" Target="../media/image18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jpeg"/><Relationship Id="rId5" Type="http://schemas.openxmlformats.org/officeDocument/2006/relationships/image" Target="../media/image201.jpg"/><Relationship Id="rId4" Type="http://schemas.openxmlformats.org/officeDocument/2006/relationships/image" Target="../media/image200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6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microsoft.com/office/2007/relationships/hdphoto" Target="../media/hdphoto17.wdp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19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microsoft.com/office/2007/relationships/hdphoto" Target="../media/hdphoto20.wdp"/><Relationship Id="rId4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jpeg"/><Relationship Id="rId5" Type="http://schemas.microsoft.com/office/2007/relationships/hdphoto" Target="../media/hdphoto3.wdp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tiff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microsoft.com/office/2007/relationships/hdphoto" Target="../media/hdphoto6.wdp"/><Relationship Id="rId7" Type="http://schemas.openxmlformats.org/officeDocument/2006/relationships/image" Target="../media/image37.png"/><Relationship Id="rId12" Type="http://schemas.openxmlformats.org/officeDocument/2006/relationships/image" Target="../media/image42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tiff"/><Relationship Id="rId5" Type="http://schemas.openxmlformats.org/officeDocument/2006/relationships/image" Target="../media/image35.png"/><Relationship Id="rId10" Type="http://schemas.openxmlformats.org/officeDocument/2006/relationships/image" Target="../media/image40.tiff"/><Relationship Id="rId4" Type="http://schemas.openxmlformats.org/officeDocument/2006/relationships/image" Target="../media/image34.png"/><Relationship Id="rId9" Type="http://schemas.openxmlformats.org/officeDocument/2006/relationships/image" Target="../media/image39.tiff"/><Relationship Id="rId1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6">
            <a:extLst>
              <a:ext uri="{FF2B5EF4-FFF2-40B4-BE49-F238E27FC236}">
                <a16:creationId xmlns:a16="http://schemas.microsoft.com/office/drawing/2014/main" id="{EFDDD18F-A17C-4D95-9A0A-E92FE1579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0" y="1829022"/>
            <a:ext cx="6015990" cy="954103"/>
          </a:xfrm>
          <a:prstGeom prst="rect">
            <a:avLst/>
          </a:prstGeom>
          <a:noFill/>
          <a:ln>
            <a:noFill/>
          </a:ln>
          <a:effectLst>
            <a:outerShdw blurRad="850900" dist="50800" dir="2340000" sx="121000" sy="121000" algn="ctr" rotWithShape="0">
              <a:srgbClr val="000000">
                <a:alpha val="16000"/>
              </a:srgbClr>
            </a:outerShdw>
          </a:effectLst>
          <a:scene3d>
            <a:camera prst="orthographicFront"/>
            <a:lightRig rig="threePt" dir="t"/>
          </a:scene3d>
          <a:sp3d>
            <a:bevelT w="25400" h="1270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  <a:sp3d extrusionH="57150">
              <a:bevelT w="25400" h="1270" prst="angle"/>
            </a:sp3d>
          </a:bodyPr>
          <a:lstStyle/>
          <a:p>
            <a:pPr algn="dist"/>
            <a:r>
              <a:rPr lang="zh-CN" altLang="en-US" sz="5400" b="1" dirty="0">
                <a:ln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高功率激光光闸</a:t>
            </a:r>
          </a:p>
        </p:txBody>
      </p:sp>
      <p:sp>
        <p:nvSpPr>
          <p:cNvPr id="9" name="文本框 35">
            <a:extLst>
              <a:ext uri="{FF2B5EF4-FFF2-40B4-BE49-F238E27FC236}">
                <a16:creationId xmlns:a16="http://schemas.microsoft.com/office/drawing/2014/main" id="{3A42338C-6CB9-459D-BC3E-DFD21CC53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165" y="2971607"/>
            <a:ext cx="7530957" cy="738660"/>
          </a:xfrm>
          <a:prstGeom prst="rect">
            <a:avLst/>
          </a:prstGeom>
          <a:noFill/>
          <a:ln>
            <a:noFill/>
          </a:ln>
          <a:effectLst>
            <a:outerShdw blurRad="850900" dist="50800" dir="2340000" sx="121000" sy="121000" algn="ctr" rotWithShape="0">
              <a:srgbClr val="000000">
                <a:alpha val="1600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25400" h="1270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  <a:sp3d extrusionH="57150">
              <a:bevelT w="25400" h="1270" prst="angle"/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4000" b="1" dirty="0">
                <a:ln/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— </a:t>
            </a:r>
            <a:r>
              <a:rPr lang="zh-CN" altLang="en-US" sz="4000" b="1" dirty="0">
                <a:ln/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先进激光制造高效化核心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3DE97DF-CDAE-4614-9B3A-B6BAB04F49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748" y="4073633"/>
            <a:ext cx="4111644" cy="25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D7E873-FA52-4FBF-B8A4-DE03ADE0F96F}"/>
              </a:ext>
            </a:extLst>
          </p:cNvPr>
          <p:cNvSpPr txBox="1"/>
          <p:nvPr/>
        </p:nvSpPr>
        <p:spPr>
          <a:xfrm>
            <a:off x="4696528" y="5564043"/>
            <a:ext cx="179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研究生创意组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4F6DB5-0B1A-48BB-A9D4-F6FF6CD24959}"/>
              </a:ext>
            </a:extLst>
          </p:cNvPr>
          <p:cNvSpPr txBox="1"/>
          <p:nvPr/>
        </p:nvSpPr>
        <p:spPr>
          <a:xfrm>
            <a:off x="4696528" y="5949434"/>
            <a:ext cx="279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孔庆庆 博士生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585598-4F50-4E31-8725-E3A3185A684B}"/>
              </a:ext>
            </a:extLst>
          </p:cNvPr>
          <p:cNvGrpSpPr/>
          <p:nvPr/>
        </p:nvGrpSpPr>
        <p:grpSpPr>
          <a:xfrm>
            <a:off x="3992025" y="508456"/>
            <a:ext cx="4200013" cy="900000"/>
            <a:chOff x="1172020" y="5840672"/>
            <a:chExt cx="3338055" cy="9000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E92286D-4C79-4A56-84DF-C682A3F4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2020" y="5840672"/>
              <a:ext cx="900000" cy="90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453576F-91EB-4ED9-909D-ADCA727B8338}"/>
                </a:ext>
              </a:extLst>
            </p:cNvPr>
            <p:cNvSpPr txBox="1"/>
            <p:nvPr/>
          </p:nvSpPr>
          <p:spPr>
            <a:xfrm>
              <a:off x="2117450" y="6034126"/>
              <a:ext cx="2392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第七届中国国际“</a:t>
              </a:r>
              <a:r>
                <a:rPr lang="zh-CN" alt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互联网＋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”大学生创新创业大赛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566FE1EB-64BB-43DD-BFE0-B46A243C9E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15" y="216496"/>
            <a:ext cx="3240000" cy="1483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17113A-EB0F-4F26-8950-851E18164CAE}"/>
              </a:ext>
            </a:extLst>
          </p:cNvPr>
          <p:cNvSpPr txBox="1"/>
          <p:nvPr/>
        </p:nvSpPr>
        <p:spPr>
          <a:xfrm>
            <a:off x="9395111" y="508456"/>
            <a:ext cx="1297574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苏轼行书 简繁" panose="02000500000000000000" pitchFamily="2" charset="-122"/>
                <a:ea typeface="方正苏轼行书 简繁" panose="02000500000000000000" pitchFamily="2" charset="-122"/>
              </a:rPr>
              <a:t>中国装备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7AAD26-3EBD-4E04-BCC9-4E8F3E302D4A}"/>
              </a:ext>
            </a:extLst>
          </p:cNvPr>
          <p:cNvGrpSpPr/>
          <p:nvPr/>
        </p:nvGrpSpPr>
        <p:grpSpPr>
          <a:xfrm>
            <a:off x="660400" y="4206589"/>
            <a:ext cx="5054117" cy="523220"/>
            <a:chOff x="3568941" y="4342518"/>
            <a:chExt cx="5054117" cy="52322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A85139C-6AF7-4977-A407-10A19CE09531}"/>
                </a:ext>
              </a:extLst>
            </p:cNvPr>
            <p:cNvSpPr txBox="1"/>
            <p:nvPr/>
          </p:nvSpPr>
          <p:spPr>
            <a:xfrm>
              <a:off x="3568941" y="4342518"/>
              <a:ext cx="5054117" cy="5232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打破美国垄断  填补国内空白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C219B2E-0BDA-42D4-A066-3E9906E78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1851" y="4342518"/>
              <a:ext cx="360362" cy="5232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A8889AA-9AE5-4810-BD5D-A148A81276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20" y="5550908"/>
            <a:ext cx="3294888" cy="79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"/>
    </mc:Choice>
    <mc:Fallback xmlns="">
      <p:transition spd="slow" advTm="14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E51E8A69-C904-4C1C-A914-443AB22CBA4C}"/>
              </a:ext>
            </a:extLst>
          </p:cNvPr>
          <p:cNvSpPr/>
          <p:nvPr/>
        </p:nvSpPr>
        <p:spPr>
          <a:xfrm>
            <a:off x="0" y="2293102"/>
            <a:ext cx="12191999" cy="4564897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626" y="228371"/>
            <a:ext cx="934769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核心技术创新突破，聚焦产品应用难题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cxnSp>
        <p:nvCxnSpPr>
          <p:cNvPr id="13" name="直线连接符 14">
            <a:extLst>
              <a:ext uri="{FF2B5EF4-FFF2-40B4-BE49-F238E27FC236}">
                <a16:creationId xmlns:a16="http://schemas.microsoft.com/office/drawing/2014/main" id="{0678FED5-5680-4253-94DC-D77D4EE763C8}"/>
              </a:ext>
            </a:extLst>
          </p:cNvPr>
          <p:cNvCxnSpPr>
            <a:cxnSpLocks/>
          </p:cNvCxnSpPr>
          <p:nvPr/>
        </p:nvCxnSpPr>
        <p:spPr>
          <a:xfrm>
            <a:off x="8163018" y="1148198"/>
            <a:ext cx="0" cy="1065813"/>
          </a:xfrm>
          <a:prstGeom prst="line">
            <a:avLst/>
          </a:prstGeom>
          <a:ln w="28575">
            <a:solidFill>
              <a:srgbClr val="5D73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956FC4-84C7-47C1-8F75-6CF15E81685A}"/>
              </a:ext>
            </a:extLst>
          </p:cNvPr>
          <p:cNvGrpSpPr/>
          <p:nvPr/>
        </p:nvGrpSpPr>
        <p:grpSpPr>
          <a:xfrm>
            <a:off x="262696" y="1070286"/>
            <a:ext cx="3660607" cy="361523"/>
            <a:chOff x="262696" y="852259"/>
            <a:chExt cx="3660607" cy="36152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5F4765A-BA82-43A3-9B97-2ECD71C72FFB}"/>
                </a:ext>
              </a:extLst>
            </p:cNvPr>
            <p:cNvSpPr/>
            <p:nvPr/>
          </p:nvSpPr>
          <p:spPr>
            <a:xfrm flipV="1">
              <a:off x="633757" y="1168063"/>
              <a:ext cx="3289546" cy="45719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D739A"/>
                </a:solidFill>
              </a:endParaRPr>
            </a:p>
          </p:txBody>
        </p:sp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390A7065-1F21-4518-ABC8-D88FACF0790F}"/>
                </a:ext>
              </a:extLst>
            </p:cNvPr>
            <p:cNvSpPr/>
            <p:nvPr/>
          </p:nvSpPr>
          <p:spPr>
            <a:xfrm>
              <a:off x="262696" y="852259"/>
              <a:ext cx="402102" cy="346640"/>
            </a:xfrm>
            <a:prstGeom prst="hexagon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7B8B45-49A4-4EA3-B745-350B9689E8F6}"/>
              </a:ext>
            </a:extLst>
          </p:cNvPr>
          <p:cNvGrpSpPr/>
          <p:nvPr/>
        </p:nvGrpSpPr>
        <p:grpSpPr>
          <a:xfrm>
            <a:off x="8369789" y="1047827"/>
            <a:ext cx="3511031" cy="377736"/>
            <a:chOff x="8415602" y="829800"/>
            <a:chExt cx="3511031" cy="37773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842E46-6CEE-4FF2-8341-95C21B20B382}"/>
                </a:ext>
              </a:extLst>
            </p:cNvPr>
            <p:cNvSpPr/>
            <p:nvPr/>
          </p:nvSpPr>
          <p:spPr>
            <a:xfrm flipV="1">
              <a:off x="8794675" y="1161817"/>
              <a:ext cx="3131958" cy="45719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六边形 20">
              <a:extLst>
                <a:ext uri="{FF2B5EF4-FFF2-40B4-BE49-F238E27FC236}">
                  <a16:creationId xmlns:a16="http://schemas.microsoft.com/office/drawing/2014/main" id="{164487BF-A108-4B2A-8EF4-9BD020733BE7}"/>
                </a:ext>
              </a:extLst>
            </p:cNvPr>
            <p:cNvSpPr/>
            <p:nvPr/>
          </p:nvSpPr>
          <p:spPr>
            <a:xfrm>
              <a:off x="8415602" y="829800"/>
              <a:ext cx="402102" cy="346640"/>
            </a:xfrm>
            <a:prstGeom prst="hexagon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5D37B1A-296C-473D-BDFA-892BDADDE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10" y="1402703"/>
            <a:ext cx="3448592" cy="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光、热、力等多方向交叉突破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解决万瓦激光高效耦合传输难题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cxnSp>
        <p:nvCxnSpPr>
          <p:cNvPr id="23" name="直线连接符 65">
            <a:extLst>
              <a:ext uri="{FF2B5EF4-FFF2-40B4-BE49-F238E27FC236}">
                <a16:creationId xmlns:a16="http://schemas.microsoft.com/office/drawing/2014/main" id="{A247DBCF-0085-41C6-9C58-A4B90931F589}"/>
              </a:ext>
            </a:extLst>
          </p:cNvPr>
          <p:cNvCxnSpPr>
            <a:cxnSpLocks/>
          </p:cNvCxnSpPr>
          <p:nvPr/>
        </p:nvCxnSpPr>
        <p:spPr>
          <a:xfrm>
            <a:off x="4082146" y="1254209"/>
            <a:ext cx="0" cy="959802"/>
          </a:xfrm>
          <a:prstGeom prst="line">
            <a:avLst/>
          </a:prstGeom>
          <a:ln w="28575">
            <a:solidFill>
              <a:srgbClr val="5D73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E8EC959-B582-464A-A7A6-B0C8F22E8F59}"/>
              </a:ext>
            </a:extLst>
          </p:cNvPr>
          <p:cNvGrpSpPr/>
          <p:nvPr/>
        </p:nvGrpSpPr>
        <p:grpSpPr>
          <a:xfrm>
            <a:off x="4337172" y="1049060"/>
            <a:ext cx="3627787" cy="410140"/>
            <a:chOff x="4337172" y="831033"/>
            <a:chExt cx="3627787" cy="41014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F548DFC-853B-4898-922F-2FDF9705EA9E}"/>
                </a:ext>
              </a:extLst>
            </p:cNvPr>
            <p:cNvSpPr/>
            <p:nvPr/>
          </p:nvSpPr>
          <p:spPr>
            <a:xfrm flipV="1">
              <a:off x="4696490" y="1195454"/>
              <a:ext cx="3268469" cy="45719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65C4803-094D-4FB1-A2CF-A1A6CB91080A}"/>
                </a:ext>
              </a:extLst>
            </p:cNvPr>
            <p:cNvSpPr/>
            <p:nvPr/>
          </p:nvSpPr>
          <p:spPr>
            <a:xfrm>
              <a:off x="4337172" y="831033"/>
              <a:ext cx="402102" cy="346640"/>
            </a:xfrm>
            <a:prstGeom prst="hexagon">
              <a:avLst/>
            </a:prstGeom>
            <a:solidFill>
              <a:srgbClr val="5D739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2A9222E-A01D-4725-86CD-01CC8996A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319" y="1402703"/>
            <a:ext cx="3448591" cy="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首次建立耦合效率监测模型</a:t>
            </a:r>
          </a:p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解决光闸里万瓦激光分配难题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EBD248-3005-4C59-9475-2A26746E4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7466" y="1402703"/>
            <a:ext cx="3239918" cy="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持续参数分析与核心优化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285750" indent="-285750" fontAlgn="ctr">
              <a:lnSpc>
                <a:spcPts val="286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解决国产装备多型号配套难题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BD1B585-4031-4D62-81FB-15858BC62B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37" y="2426190"/>
            <a:ext cx="6731494" cy="422043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FACE273-4395-4B97-B447-A801646C85B8}"/>
              </a:ext>
            </a:extLst>
          </p:cNvPr>
          <p:cNvSpPr txBox="1"/>
          <p:nvPr/>
        </p:nvSpPr>
        <p:spPr>
          <a:xfrm>
            <a:off x="3005484" y="2804627"/>
            <a:ext cx="1477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加工车间</a:t>
            </a:r>
          </a:p>
        </p:txBody>
      </p:sp>
      <p:cxnSp>
        <p:nvCxnSpPr>
          <p:cNvPr id="38" name="直线箭头连接符 63">
            <a:extLst>
              <a:ext uri="{FF2B5EF4-FFF2-40B4-BE49-F238E27FC236}">
                <a16:creationId xmlns:a16="http://schemas.microsoft.com/office/drawing/2014/main" id="{92F26616-D3FE-4025-854C-9FB621D7721C}"/>
              </a:ext>
            </a:extLst>
          </p:cNvPr>
          <p:cNvCxnSpPr>
            <a:cxnSpLocks/>
          </p:cNvCxnSpPr>
          <p:nvPr/>
        </p:nvCxnSpPr>
        <p:spPr>
          <a:xfrm flipH="1">
            <a:off x="2784759" y="3886046"/>
            <a:ext cx="547404" cy="1607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FEA9785A-0768-4D12-B71E-E18C29D2F0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8100" y="2637277"/>
            <a:ext cx="1815030" cy="11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0" name="直线箭头连接符 57">
            <a:extLst>
              <a:ext uri="{FF2B5EF4-FFF2-40B4-BE49-F238E27FC236}">
                <a16:creationId xmlns:a16="http://schemas.microsoft.com/office/drawing/2014/main" id="{CC712C30-24CE-4A78-8CF9-69635C645826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632450" y="3231277"/>
            <a:ext cx="2025650" cy="618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58">
            <a:extLst>
              <a:ext uri="{FF2B5EF4-FFF2-40B4-BE49-F238E27FC236}">
                <a16:creationId xmlns:a16="http://schemas.microsoft.com/office/drawing/2014/main" id="{E50EFD61-BE0B-4135-8F5E-78F0D6F513F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046596" y="4017340"/>
            <a:ext cx="2657767" cy="6653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9F74284E-DAD5-4B55-B5FD-A5803B7513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4363" y="4088704"/>
            <a:ext cx="1796191" cy="11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EF4EA52-85E6-4344-943A-25889D4956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60" y="3485031"/>
            <a:ext cx="2207299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A164D978-17C4-47E0-8A1D-69B93F362AE8}"/>
              </a:ext>
            </a:extLst>
          </p:cNvPr>
          <p:cNvSpPr txBox="1"/>
          <p:nvPr/>
        </p:nvSpPr>
        <p:spPr>
          <a:xfrm>
            <a:off x="3167501" y="4901109"/>
            <a:ext cx="1448618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万瓦激光器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C4D867F-E44B-46C8-BAF4-D19225406255}"/>
              </a:ext>
            </a:extLst>
          </p:cNvPr>
          <p:cNvSpPr txBox="1"/>
          <p:nvPr/>
        </p:nvSpPr>
        <p:spPr>
          <a:xfrm>
            <a:off x="5782854" y="5851220"/>
            <a:ext cx="1448618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工作单元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线箭头连接符 63">
            <a:extLst>
              <a:ext uri="{FF2B5EF4-FFF2-40B4-BE49-F238E27FC236}">
                <a16:creationId xmlns:a16="http://schemas.microsoft.com/office/drawing/2014/main" id="{468033BE-8281-454A-ABCF-E3C0D6C91B03}"/>
              </a:ext>
            </a:extLst>
          </p:cNvPr>
          <p:cNvCxnSpPr>
            <a:cxnSpLocks/>
          </p:cNvCxnSpPr>
          <p:nvPr/>
        </p:nvCxnSpPr>
        <p:spPr>
          <a:xfrm flipH="1">
            <a:off x="3906924" y="4682704"/>
            <a:ext cx="67179" cy="2693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00048CA-872C-4B2A-A257-A6FED4F3041C}"/>
              </a:ext>
            </a:extLst>
          </p:cNvPr>
          <p:cNvSpPr txBox="1"/>
          <p:nvPr/>
        </p:nvSpPr>
        <p:spPr>
          <a:xfrm>
            <a:off x="7873243" y="3789974"/>
            <a:ext cx="1448618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加工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A3C90D8-FE43-420F-8C51-A56DCC978FD6}"/>
              </a:ext>
            </a:extLst>
          </p:cNvPr>
          <p:cNvSpPr txBox="1"/>
          <p:nvPr/>
        </p:nvSpPr>
        <p:spPr>
          <a:xfrm>
            <a:off x="9878149" y="5240487"/>
            <a:ext cx="1448618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加工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1AD9409-A88F-4CD2-95B5-AA784176ED67}"/>
              </a:ext>
            </a:extLst>
          </p:cNvPr>
          <p:cNvSpPr txBox="1"/>
          <p:nvPr/>
        </p:nvSpPr>
        <p:spPr>
          <a:xfrm>
            <a:off x="648871" y="5263898"/>
            <a:ext cx="2064475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万瓦级激光光闸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FAC4E1-B1F6-4DA8-A846-3B03B38A0614}"/>
              </a:ext>
            </a:extLst>
          </p:cNvPr>
          <p:cNvSpPr txBox="1"/>
          <p:nvPr/>
        </p:nvSpPr>
        <p:spPr>
          <a:xfrm>
            <a:off x="4417788" y="5055820"/>
            <a:ext cx="1448618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rtlCol="0">
            <a:spAutoFit/>
            <a:sp3d extrusionH="57150">
              <a:bevelT w="38100" h="38100" prst="convex"/>
            </a:sp3d>
          </a:bodyPr>
          <a:lstStyle/>
          <a:p>
            <a:pPr algn="ctr"/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工作单元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B24F4C0-49AA-4C9C-B804-FA97D745A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801" y="915232"/>
            <a:ext cx="3573271" cy="49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lnSpc>
                <a:spcPts val="286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国际领先</a:t>
            </a:r>
            <a:r>
              <a:rPr lang="zh-CN" altLang="en-US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激光耦合技术</a:t>
            </a:r>
            <a:endParaRPr lang="en-US" altLang="zh-CN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DC734A4-DCCB-4A9E-9BD0-F8038735C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462" y="921923"/>
            <a:ext cx="3573271" cy="49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lnSpc>
                <a:spcPts val="286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国际独创</a:t>
            </a:r>
            <a:r>
              <a:rPr lang="zh-CN" altLang="en-US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激光分配监控技术</a:t>
            </a:r>
            <a:endParaRPr lang="en-US" altLang="zh-CN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FCBA329-2B23-4AA6-A0EA-85C4317E7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518" y="894035"/>
            <a:ext cx="3218373" cy="49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lnSpc>
                <a:spcPts val="286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国际首次</a:t>
            </a:r>
            <a:r>
              <a:rPr lang="zh-CN" altLang="en-US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制备全兼容产品</a:t>
            </a:r>
            <a:endParaRPr lang="en-US" altLang="zh-CN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578B13-CBFC-4E67-B4B4-17981D293189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2478046-9F7E-48AA-98D8-7CC339E3E45C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60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792" y="228371"/>
            <a:ext cx="927953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万瓦激光高效耦合技术，保证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产品性能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7012E8-BCDB-45B7-AD96-DE45B286C774}"/>
              </a:ext>
            </a:extLst>
          </p:cNvPr>
          <p:cNvSpPr/>
          <p:nvPr/>
        </p:nvSpPr>
        <p:spPr>
          <a:xfrm>
            <a:off x="279266" y="1588099"/>
            <a:ext cx="11621186" cy="51270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A217C-6DD0-4A51-81C4-696C9152ADD7}"/>
              </a:ext>
            </a:extLst>
          </p:cNvPr>
          <p:cNvSpPr txBox="1"/>
          <p:nvPr/>
        </p:nvSpPr>
        <p:spPr>
          <a:xfrm>
            <a:off x="1441455" y="950016"/>
            <a:ext cx="637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产品承载功率达到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32000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瓦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，耦合效率高达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endParaRPr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B8D22F-F540-4CD1-A155-9D7AFAC8ECC6}"/>
              </a:ext>
            </a:extLst>
          </p:cNvPr>
          <p:cNvGrpSpPr/>
          <p:nvPr/>
        </p:nvGrpSpPr>
        <p:grpSpPr>
          <a:xfrm>
            <a:off x="646723" y="1005448"/>
            <a:ext cx="589743" cy="412356"/>
            <a:chOff x="177183" y="1183987"/>
            <a:chExt cx="589743" cy="412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A4EDCF-20C4-4049-9F96-2D6B7010EAAF}"/>
                </a:ext>
              </a:extLst>
            </p:cNvPr>
            <p:cNvSpPr/>
            <p:nvPr/>
          </p:nvSpPr>
          <p:spPr>
            <a:xfrm rot="2485578">
              <a:off x="177183" y="1263127"/>
              <a:ext cx="284037" cy="284037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2FD36EE-1881-4455-8C53-17C9CEC3EC9B}"/>
                </a:ext>
              </a:extLst>
            </p:cNvPr>
            <p:cNvSpPr/>
            <p:nvPr/>
          </p:nvSpPr>
          <p:spPr>
            <a:xfrm rot="2485578">
              <a:off x="354570" y="1183987"/>
              <a:ext cx="412356" cy="4123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4CFD03-C93B-4521-84F5-DFB2A89C773B}"/>
              </a:ext>
            </a:extLst>
          </p:cNvPr>
          <p:cNvCxnSpPr>
            <a:cxnSpLocks/>
          </p:cNvCxnSpPr>
          <p:nvPr/>
        </p:nvCxnSpPr>
        <p:spPr>
          <a:xfrm>
            <a:off x="585598" y="4134678"/>
            <a:ext cx="11013163" cy="0"/>
          </a:xfrm>
          <a:prstGeom prst="line">
            <a:avLst/>
          </a:prstGeom>
          <a:ln w="3810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BF67F99-490D-4E58-B96B-CA99F721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37" y="2434386"/>
            <a:ext cx="992690" cy="10070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FBDFB0E-F543-4A45-B314-1A6C823C900D}"/>
              </a:ext>
            </a:extLst>
          </p:cNvPr>
          <p:cNvSpPr txBox="1"/>
          <p:nvPr/>
        </p:nvSpPr>
        <p:spPr>
          <a:xfrm>
            <a:off x="2161975" y="363500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单片非球面镜技术消除像差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E4A2048-5121-4A68-B486-8431438335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322" y="4508136"/>
            <a:ext cx="1679832" cy="12571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2D0B8C-9D8C-4C99-8E75-E6F9CA6F05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442" y="2072572"/>
            <a:ext cx="1914771" cy="13556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A90E47-7FF5-44B5-A986-270415805FB6}"/>
              </a:ext>
            </a:extLst>
          </p:cNvPr>
          <p:cNvSpPr txBox="1"/>
          <p:nvPr/>
        </p:nvSpPr>
        <p:spPr>
          <a:xfrm>
            <a:off x="9008654" y="1734846"/>
            <a:ext cx="210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光斑面积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9A6E9-F2B2-47B8-8D54-701DC19FBF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52544" y="1743496"/>
            <a:ext cx="2478403" cy="22031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B268D1B-5D81-4205-A2BD-5B0ED2C7B2D1}"/>
              </a:ext>
            </a:extLst>
          </p:cNvPr>
          <p:cNvSpPr txBox="1"/>
          <p:nvPr/>
        </p:nvSpPr>
        <p:spPr>
          <a:xfrm>
            <a:off x="4272934" y="213163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高质量光斑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51D923-2D21-42E2-A8FD-68AB985E6CB1}"/>
              </a:ext>
            </a:extLst>
          </p:cNvPr>
          <p:cNvSpPr txBox="1"/>
          <p:nvPr/>
        </p:nvSpPr>
        <p:spPr>
          <a:xfrm>
            <a:off x="7557177" y="3641266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循环绕流冷却法去除热量沉积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5D70E9-2134-469E-9FC6-AEBFC315EE20}"/>
              </a:ext>
            </a:extLst>
          </p:cNvPr>
          <p:cNvSpPr txBox="1"/>
          <p:nvPr/>
        </p:nvSpPr>
        <p:spPr>
          <a:xfrm>
            <a:off x="564111" y="1866090"/>
            <a:ext cx="40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耦合系统设计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CCEA4-3671-401C-B32F-E3181A52B2F7}"/>
              </a:ext>
            </a:extLst>
          </p:cNvPr>
          <p:cNvSpPr txBox="1"/>
          <p:nvPr/>
        </p:nvSpPr>
        <p:spPr>
          <a:xfrm>
            <a:off x="564111" y="4342467"/>
            <a:ext cx="40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激光薄膜设计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D5B0F5-F3C8-4687-BA6F-B6191BEB54CF}"/>
              </a:ext>
            </a:extLst>
          </p:cNvPr>
          <p:cNvSpPr txBox="1"/>
          <p:nvPr/>
        </p:nvSpPr>
        <p:spPr>
          <a:xfrm>
            <a:off x="6184379" y="1892320"/>
            <a:ext cx="40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万瓦热量管控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93EC47-0FB7-4733-A0D4-5BE52F332439}"/>
              </a:ext>
            </a:extLst>
          </p:cNvPr>
          <p:cNvSpPr txBox="1"/>
          <p:nvPr/>
        </p:nvSpPr>
        <p:spPr>
          <a:xfrm>
            <a:off x="6220128" y="4341207"/>
            <a:ext cx="40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计算辅助装调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EE38E13-FE2F-4AFA-A826-B99998172A83}"/>
              </a:ext>
            </a:extLst>
          </p:cNvPr>
          <p:cNvCxnSpPr>
            <a:cxnSpLocks/>
          </p:cNvCxnSpPr>
          <p:nvPr/>
        </p:nvCxnSpPr>
        <p:spPr>
          <a:xfrm flipV="1">
            <a:off x="5820990" y="1743496"/>
            <a:ext cx="0" cy="4787086"/>
          </a:xfrm>
          <a:prstGeom prst="line">
            <a:avLst/>
          </a:prstGeom>
          <a:ln w="3810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F6512F4-94F3-4DF4-8647-4BFAD6A9F224}"/>
              </a:ext>
            </a:extLst>
          </p:cNvPr>
          <p:cNvSpPr txBox="1"/>
          <p:nvPr/>
        </p:nvSpPr>
        <p:spPr>
          <a:xfrm>
            <a:off x="7505080" y="6056953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动态干涉法精准定位空间姿态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D0B974-2FD8-4609-80F2-3D773BEADD21}"/>
              </a:ext>
            </a:extLst>
          </p:cNvPr>
          <p:cNvSpPr txBox="1"/>
          <p:nvPr/>
        </p:nvSpPr>
        <p:spPr>
          <a:xfrm>
            <a:off x="1956791" y="6091571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宽带膜系优化提高产品损伤阈值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47463C-33BF-48E3-A6D2-003723952E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301" y="2342926"/>
            <a:ext cx="934285" cy="10070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A87D22F-A501-4D0E-82E5-26C29A296B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0357" y="2332048"/>
            <a:ext cx="934285" cy="1007075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A3CAFD-FA3B-4885-8F5C-7E5E02013951}"/>
              </a:ext>
            </a:extLst>
          </p:cNvPr>
          <p:cNvGrpSpPr/>
          <p:nvPr/>
        </p:nvGrpSpPr>
        <p:grpSpPr>
          <a:xfrm>
            <a:off x="8823751" y="2090595"/>
            <a:ext cx="2472922" cy="1484435"/>
            <a:chOff x="8823751" y="2179495"/>
            <a:chExt cx="2472922" cy="148443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2193C7D-7C98-43C2-974E-97827DE04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3751" y="2179495"/>
              <a:ext cx="1226070" cy="72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225F5DB-CBEF-496D-A9B4-8337B563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0602" y="2179495"/>
              <a:ext cx="1226071" cy="7200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BE5503E-C795-441C-BF78-02AE98BA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3751" y="2943930"/>
              <a:ext cx="1226070" cy="72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945AAAA-4132-412E-B0FE-1C1D0BBB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0602" y="2943930"/>
              <a:ext cx="1226070" cy="720000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EF26212A-CD97-4484-AB85-9E75BC267FD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277" y="4484925"/>
            <a:ext cx="1679946" cy="12564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287B32E-0FEB-415F-9C20-5039010837B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338" y="4440958"/>
            <a:ext cx="1462088" cy="136508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CADB2DA-F456-442A-9AAE-74434F5E631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0758" y="4469873"/>
            <a:ext cx="1288256" cy="1286503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2D3DF235-F537-4AC2-8B99-14712DCCD33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6346" y="4416730"/>
            <a:ext cx="866238" cy="1440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C7FFF52-4524-4EFD-9228-26C8963A7ADD}"/>
              </a:ext>
            </a:extLst>
          </p:cNvPr>
          <p:cNvSpPr txBox="1"/>
          <p:nvPr/>
        </p:nvSpPr>
        <p:spPr>
          <a:xfrm>
            <a:off x="7881451" y="1011571"/>
            <a:ext cx="357127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技术水平国内唯一，世界领先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45D516F-21F2-4299-BF7A-C11F8B2C9716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55FCDF2-54CC-40C3-87BE-882D5DD155B1}"/>
              </a:ext>
            </a:extLst>
          </p:cNvPr>
          <p:cNvSpPr txBox="1"/>
          <p:nvPr/>
        </p:nvSpPr>
        <p:spPr>
          <a:xfrm>
            <a:off x="309018" y="305313"/>
            <a:ext cx="1998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核心技术一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86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212" y="228371"/>
            <a:ext cx="885111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多通道激光分配监控技术，保证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产品安全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084FA6-7B13-445C-9D3E-627CF96D3CDD}"/>
              </a:ext>
            </a:extLst>
          </p:cNvPr>
          <p:cNvGrpSpPr/>
          <p:nvPr/>
        </p:nvGrpSpPr>
        <p:grpSpPr>
          <a:xfrm>
            <a:off x="646723" y="1005448"/>
            <a:ext cx="589743" cy="412356"/>
            <a:chOff x="177183" y="1183987"/>
            <a:chExt cx="589743" cy="412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E1EF99F-44A8-4537-8B6F-2C8D5BB9926B}"/>
                </a:ext>
              </a:extLst>
            </p:cNvPr>
            <p:cNvSpPr/>
            <p:nvPr/>
          </p:nvSpPr>
          <p:spPr>
            <a:xfrm rot="2485578">
              <a:off x="177183" y="1263127"/>
              <a:ext cx="284037" cy="284037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39A0D7F-C520-4DA3-9CC4-0AFE0015104A}"/>
                </a:ext>
              </a:extLst>
            </p:cNvPr>
            <p:cNvSpPr/>
            <p:nvPr/>
          </p:nvSpPr>
          <p:spPr>
            <a:xfrm rot="2485578">
              <a:off x="354570" y="1183987"/>
              <a:ext cx="412356" cy="4123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6F7EA4E-699E-4F2D-98FC-5CC43FE3EF6A}"/>
              </a:ext>
            </a:extLst>
          </p:cNvPr>
          <p:cNvSpPr txBox="1"/>
          <p:nvPr/>
        </p:nvSpPr>
        <p:spPr>
          <a:xfrm>
            <a:off x="1472289" y="950016"/>
            <a:ext cx="6594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首次建立耦合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监测模型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，至多分配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通道输出激光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04DF787-A1A9-4E39-B0E2-E4FBAC782C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5" y="1951329"/>
            <a:ext cx="3439928" cy="128186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401A642-D3F7-4D7E-AF42-CBAEF25BD7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3" y="4793380"/>
            <a:ext cx="3166235" cy="95218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4B84C2E-3283-4CFB-A393-329F76FEE0BC}"/>
              </a:ext>
            </a:extLst>
          </p:cNvPr>
          <p:cNvSpPr txBox="1"/>
          <p:nvPr/>
        </p:nvSpPr>
        <p:spPr>
          <a:xfrm>
            <a:off x="501497" y="5825293"/>
            <a:ext cx="3289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光纤包层制备粗糙面，释放散射光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8B64E2-4510-41ED-B0B8-32AD8B427BF7}"/>
              </a:ext>
            </a:extLst>
          </p:cNvPr>
          <p:cNvSpPr txBox="1"/>
          <p:nvPr/>
        </p:nvSpPr>
        <p:spPr>
          <a:xfrm>
            <a:off x="4403558" y="5825293"/>
            <a:ext cx="3439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建立散射光与耦合效率间的数理模型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41F25FC-91D0-4B3A-BF89-F4EF2E5526DF}"/>
              </a:ext>
            </a:extLst>
          </p:cNvPr>
          <p:cNvSpPr/>
          <p:nvPr/>
        </p:nvSpPr>
        <p:spPr>
          <a:xfrm>
            <a:off x="338138" y="1711478"/>
            <a:ext cx="3705616" cy="4582324"/>
          </a:xfrm>
          <a:prstGeom prst="rect">
            <a:avLst/>
          </a:prstGeom>
          <a:noFill/>
          <a:ln w="28575">
            <a:solidFill>
              <a:srgbClr val="5D739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5D739A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4F4996-2871-4D75-8956-5A98157706C1}"/>
              </a:ext>
            </a:extLst>
          </p:cNvPr>
          <p:cNvSpPr/>
          <p:nvPr/>
        </p:nvSpPr>
        <p:spPr>
          <a:xfrm>
            <a:off x="4260015" y="1711478"/>
            <a:ext cx="3731545" cy="4582324"/>
          </a:xfrm>
          <a:prstGeom prst="rect">
            <a:avLst/>
          </a:prstGeom>
          <a:noFill/>
          <a:ln w="28575">
            <a:solidFill>
              <a:srgbClr val="5D739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5D739A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3C03C80-C290-4BED-BFC0-ED9F2A1A3E95}"/>
              </a:ext>
            </a:extLst>
          </p:cNvPr>
          <p:cNvSpPr/>
          <p:nvPr/>
        </p:nvSpPr>
        <p:spPr>
          <a:xfrm>
            <a:off x="8194673" y="1711908"/>
            <a:ext cx="3659189" cy="4581894"/>
          </a:xfrm>
          <a:prstGeom prst="rect">
            <a:avLst/>
          </a:prstGeom>
          <a:noFill/>
          <a:ln w="28575">
            <a:solidFill>
              <a:srgbClr val="5D739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5D739A"/>
              </a:solidFill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AB6AB85-8C4F-4F9A-8BCB-E74578094C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372" y="4173127"/>
            <a:ext cx="1752987" cy="1429168"/>
          </a:xfrm>
          <a:prstGeom prst="rect">
            <a:avLst/>
          </a:prstGeom>
          <a:ln>
            <a:noFill/>
          </a:ln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C879887-C58C-4435-96A3-1E1DC77E4378}"/>
              </a:ext>
            </a:extLst>
          </p:cNvPr>
          <p:cNvSpPr txBox="1"/>
          <p:nvPr/>
        </p:nvSpPr>
        <p:spPr>
          <a:xfrm>
            <a:off x="8378477" y="5825293"/>
            <a:ext cx="328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形成耦合效率安全监控机制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3564E58-6580-41CE-A71A-047E4BF6E4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917" y="4173127"/>
            <a:ext cx="1602120" cy="151614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33C230C-C0F7-4646-9507-6D49126B1F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0" y="2001195"/>
            <a:ext cx="3587563" cy="127792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BD11FEC0-35CC-4CF5-A17D-23C71D72C358}"/>
              </a:ext>
            </a:extLst>
          </p:cNvPr>
          <p:cNvSpPr txBox="1"/>
          <p:nvPr/>
        </p:nvSpPr>
        <p:spPr>
          <a:xfrm>
            <a:off x="884927" y="2441312"/>
            <a:ext cx="8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涂覆层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1A7DEA-9D3D-4774-BBF9-B08FB9237F6B}"/>
              </a:ext>
            </a:extLst>
          </p:cNvPr>
          <p:cNvSpPr txBox="1"/>
          <p:nvPr/>
        </p:nvSpPr>
        <p:spPr>
          <a:xfrm>
            <a:off x="2078654" y="2441312"/>
            <a:ext cx="7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2987A14-549E-45E1-AC72-55AE4372F537}"/>
              </a:ext>
            </a:extLst>
          </p:cNvPr>
          <p:cNvSpPr txBox="1"/>
          <p:nvPr/>
        </p:nvSpPr>
        <p:spPr>
          <a:xfrm>
            <a:off x="3326382" y="2466987"/>
            <a:ext cx="7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纤芯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F8E5B29-9204-403D-AA9E-C630F7EC0508}"/>
              </a:ext>
            </a:extLst>
          </p:cNvPr>
          <p:cNvSpPr txBox="1"/>
          <p:nvPr/>
        </p:nvSpPr>
        <p:spPr>
          <a:xfrm>
            <a:off x="2671846" y="2466987"/>
            <a:ext cx="71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包层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2DB3BDA-45FD-48F5-94BE-2E29E88F04C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3" y="3614679"/>
            <a:ext cx="3166235" cy="978801"/>
          </a:xfrm>
          <a:prstGeom prst="rect">
            <a:avLst/>
          </a:prstGeom>
        </p:spPr>
      </p:pic>
      <p:cxnSp>
        <p:nvCxnSpPr>
          <p:cNvPr id="51" name="直线箭头连接符 57">
            <a:extLst>
              <a:ext uri="{FF2B5EF4-FFF2-40B4-BE49-F238E27FC236}">
                <a16:creationId xmlns:a16="http://schemas.microsoft.com/office/drawing/2014/main" id="{1BE2F718-CAC4-45E2-8DB6-80F7475FCD12}"/>
              </a:ext>
            </a:extLst>
          </p:cNvPr>
          <p:cNvCxnSpPr>
            <a:cxnSpLocks/>
          </p:cNvCxnSpPr>
          <p:nvPr/>
        </p:nvCxnSpPr>
        <p:spPr>
          <a:xfrm>
            <a:off x="2582561" y="4445252"/>
            <a:ext cx="0" cy="4859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2F33D8E-82AE-4ECD-ABFF-BE9C848054B9}"/>
              </a:ext>
            </a:extLst>
          </p:cNvPr>
          <p:cNvSpPr txBox="1"/>
          <p:nvPr/>
        </p:nvSpPr>
        <p:spPr>
          <a:xfrm>
            <a:off x="524536" y="1731063"/>
            <a:ext cx="101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光纤结构</a:t>
            </a:r>
          </a:p>
        </p:txBody>
      </p:sp>
      <p:cxnSp>
        <p:nvCxnSpPr>
          <p:cNvPr id="57" name="直线箭头连接符 57">
            <a:extLst>
              <a:ext uri="{FF2B5EF4-FFF2-40B4-BE49-F238E27FC236}">
                <a16:creationId xmlns:a16="http://schemas.microsoft.com/office/drawing/2014/main" id="{1561D0CD-9E6F-4058-9B2A-7C543A5C5846}"/>
              </a:ext>
            </a:extLst>
          </p:cNvPr>
          <p:cNvCxnSpPr>
            <a:cxnSpLocks/>
          </p:cNvCxnSpPr>
          <p:nvPr/>
        </p:nvCxnSpPr>
        <p:spPr>
          <a:xfrm>
            <a:off x="2385212" y="2915370"/>
            <a:ext cx="0" cy="6832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0D40C7D-866A-4F08-9EE9-7337B0AC2406}"/>
              </a:ext>
            </a:extLst>
          </p:cNvPr>
          <p:cNvSpPr txBox="1"/>
          <p:nvPr/>
        </p:nvSpPr>
        <p:spPr>
          <a:xfrm>
            <a:off x="8378477" y="1788235"/>
            <a:ext cx="226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激光分配（多通道复用）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231AACD1-893A-4113-97A2-05B41F6C40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448" y="3473047"/>
            <a:ext cx="2780149" cy="227277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88235C4-954C-44E6-886A-1C78416A2A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  <a14:imgEffect>
                      <a14:colorTemperature colorTemp="6000"/>
                    </a14:imgEffect>
                    <a14:imgEffect>
                      <a14:brightnessContrast bright="10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237"/>
          <a:stretch/>
        </p:blipFill>
        <p:spPr>
          <a:xfrm>
            <a:off x="8416812" y="2203116"/>
            <a:ext cx="3116376" cy="162413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4A616601-C65E-4730-B66B-21123B438898}"/>
              </a:ext>
            </a:extLst>
          </p:cNvPr>
          <p:cNvSpPr txBox="1"/>
          <p:nvPr/>
        </p:nvSpPr>
        <p:spPr>
          <a:xfrm>
            <a:off x="623514" y="3664086"/>
            <a:ext cx="101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光滑表面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630496E-8AAE-4756-80E1-0795068EB331}"/>
              </a:ext>
            </a:extLst>
          </p:cNvPr>
          <p:cNvSpPr txBox="1"/>
          <p:nvPr/>
        </p:nvSpPr>
        <p:spPr>
          <a:xfrm>
            <a:off x="623514" y="4807968"/>
            <a:ext cx="101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粗糙表面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B46AA2F-E033-48E2-A0D7-8C5F654C6F2F}"/>
              </a:ext>
            </a:extLst>
          </p:cNvPr>
          <p:cNvSpPr txBox="1"/>
          <p:nvPr/>
        </p:nvSpPr>
        <p:spPr>
          <a:xfrm>
            <a:off x="9942252" y="3519476"/>
            <a:ext cx="163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选择通道的切换镜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90B3523-6885-48AF-A3E1-67BC137CFBDC}"/>
              </a:ext>
            </a:extLst>
          </p:cNvPr>
          <p:cNvSpPr txBox="1"/>
          <p:nvPr/>
        </p:nvSpPr>
        <p:spPr>
          <a:xfrm>
            <a:off x="8067230" y="1011571"/>
            <a:ext cx="378278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万瓦激光应用中，安全至关重要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033A368-0C57-4052-9DEA-C6445CBE5E9F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2A37FD6-03C4-4C2A-9641-F056C0A15D46}"/>
              </a:ext>
            </a:extLst>
          </p:cNvPr>
          <p:cNvSpPr txBox="1"/>
          <p:nvPr/>
        </p:nvSpPr>
        <p:spPr>
          <a:xfrm>
            <a:off x="309018" y="305313"/>
            <a:ext cx="1998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核心技术二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50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908" y="228371"/>
            <a:ext cx="9014416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万瓦激光装备全兼容特性，保证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产品稳定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3DC21C4-FAD2-41E2-B3D2-EE158E838F40}"/>
              </a:ext>
            </a:extLst>
          </p:cNvPr>
          <p:cNvSpPr/>
          <p:nvPr/>
        </p:nvSpPr>
        <p:spPr>
          <a:xfrm>
            <a:off x="279266" y="1626038"/>
            <a:ext cx="11621186" cy="5063813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A60149B-A28A-4A49-B041-6216D60DD342}"/>
              </a:ext>
            </a:extLst>
          </p:cNvPr>
          <p:cNvGrpSpPr/>
          <p:nvPr/>
        </p:nvGrpSpPr>
        <p:grpSpPr>
          <a:xfrm>
            <a:off x="646723" y="1005448"/>
            <a:ext cx="589743" cy="412356"/>
            <a:chOff x="177183" y="1183987"/>
            <a:chExt cx="589743" cy="412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6552750-F62C-46D2-AC95-FC1D09258343}"/>
                </a:ext>
              </a:extLst>
            </p:cNvPr>
            <p:cNvSpPr/>
            <p:nvPr/>
          </p:nvSpPr>
          <p:spPr>
            <a:xfrm rot="2485578">
              <a:off x="177183" y="1263127"/>
              <a:ext cx="284037" cy="284037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F680731-B175-4C25-BFDA-74073D61F6BE}"/>
                </a:ext>
              </a:extLst>
            </p:cNvPr>
            <p:cNvSpPr/>
            <p:nvPr/>
          </p:nvSpPr>
          <p:spPr>
            <a:xfrm rot="2485578">
              <a:off x="354570" y="1183987"/>
              <a:ext cx="412356" cy="4123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843EC6E5-5D4D-4539-BA2C-47050E3789E3}"/>
              </a:ext>
            </a:extLst>
          </p:cNvPr>
          <p:cNvSpPr txBox="1"/>
          <p:nvPr/>
        </p:nvSpPr>
        <p:spPr>
          <a:xfrm>
            <a:off x="1472289" y="950016"/>
            <a:ext cx="6330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全兼容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特性，拷机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上百小时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，效率波动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endParaRPr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2514C82-4999-4DE0-9B76-E15405A7543C}"/>
              </a:ext>
            </a:extLst>
          </p:cNvPr>
          <p:cNvCxnSpPr>
            <a:cxnSpLocks/>
          </p:cNvCxnSpPr>
          <p:nvPr/>
        </p:nvCxnSpPr>
        <p:spPr>
          <a:xfrm>
            <a:off x="639090" y="4154188"/>
            <a:ext cx="10917473" cy="0"/>
          </a:xfrm>
          <a:prstGeom prst="line">
            <a:avLst/>
          </a:prstGeom>
          <a:ln w="190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>
            <a:extLst>
              <a:ext uri="{FF2B5EF4-FFF2-40B4-BE49-F238E27FC236}">
                <a16:creationId xmlns:a16="http://schemas.microsoft.com/office/drawing/2014/main" id="{9ED0FBEF-4605-42C1-8D09-791DD5633A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896" y="2302495"/>
            <a:ext cx="1338559" cy="140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8857AAE-74E2-40CC-9E33-54B96F871D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016133" y="2301989"/>
            <a:ext cx="1737153" cy="140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1036C180-FD88-4DBC-9B5C-5952532CBC3D}"/>
              </a:ext>
            </a:extLst>
          </p:cNvPr>
          <p:cNvSpPr txBox="1"/>
          <p:nvPr/>
        </p:nvSpPr>
        <p:spPr>
          <a:xfrm>
            <a:off x="9177908" y="3708050"/>
            <a:ext cx="141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加工装备配套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7FE4D41-D3E1-43D6-A2E2-C3434AA97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510" y="2301989"/>
            <a:ext cx="1565788" cy="1403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D1F4F6D1-EF6C-4BF8-B2CE-BD29F0EBF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60" y="1795970"/>
            <a:ext cx="1257002" cy="400105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参数分析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5401CC5-06AF-4E45-9EE7-79EB6F6C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637" y="1795970"/>
            <a:ext cx="1257002" cy="400105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参数调控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684E0D5-217B-439B-9E90-08E45FA4580D}"/>
              </a:ext>
            </a:extLst>
          </p:cNvPr>
          <p:cNvSpPr txBox="1"/>
          <p:nvPr/>
        </p:nvSpPr>
        <p:spPr>
          <a:xfrm>
            <a:off x="7252064" y="3715437"/>
            <a:ext cx="122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激光器配套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DBD1E9AA-E7F1-494F-94AF-DE53572073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1" y="4599344"/>
            <a:ext cx="3301653" cy="20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C4A9B5DB-3A41-4193-9D8A-7A02C6D3C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602" y="4293839"/>
            <a:ext cx="1413604" cy="400105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稳定可靠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44AFC362-26B9-4965-A42C-CEE71D428A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0839" y="4693942"/>
            <a:ext cx="3408364" cy="1825813"/>
          </a:xfrm>
          <a:prstGeom prst="rect">
            <a:avLst/>
          </a:prstGeom>
          <a:ln>
            <a:noFill/>
          </a:ln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CCCBF3CF-46FD-4702-83FB-0F612DB5BD59}"/>
              </a:ext>
            </a:extLst>
          </p:cNvPr>
          <p:cNvSpPr txBox="1"/>
          <p:nvPr/>
        </p:nvSpPr>
        <p:spPr>
          <a:xfrm>
            <a:off x="4083486" y="3715437"/>
            <a:ext cx="190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分析最佳匹配效果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BE0920-F951-49C6-860A-96FB0B885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60" y="4293838"/>
            <a:ext cx="1257002" cy="400105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核心优化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39A6212-D63F-481F-A0AE-780F14A9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07317" y="1642965"/>
            <a:ext cx="1404000" cy="2707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43C6A00C-8D45-439F-B06F-C26911D84B43}"/>
              </a:ext>
            </a:extLst>
          </p:cNvPr>
          <p:cNvSpPr txBox="1"/>
          <p:nvPr/>
        </p:nvSpPr>
        <p:spPr>
          <a:xfrm>
            <a:off x="1546694" y="3691378"/>
            <a:ext cx="2016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测试多种装备容差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7F0A919-73C4-469E-BB1A-AC54BD32962A}"/>
              </a:ext>
            </a:extLst>
          </p:cNvPr>
          <p:cNvSpPr txBox="1"/>
          <p:nvPr/>
        </p:nvSpPr>
        <p:spPr>
          <a:xfrm>
            <a:off x="820549" y="4818199"/>
            <a:ext cx="216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光学参数容差匹配</a:t>
            </a:r>
            <a:endParaRPr lang="en-US" altLang="zh-CN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机械接口容差匹配</a:t>
            </a:r>
            <a:endParaRPr lang="en-US" altLang="zh-CN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串口通信兼容匹配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C876E6-BDED-44A3-BEC2-814BE0F18340}"/>
              </a:ext>
            </a:extLst>
          </p:cNvPr>
          <p:cNvSpPr txBox="1"/>
          <p:nvPr/>
        </p:nvSpPr>
        <p:spPr>
          <a:xfrm>
            <a:off x="7697569" y="1004146"/>
            <a:ext cx="3821331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生产线对产品严苛的稳定性要求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839432-E4AC-4C4B-8521-63E31C5C1C12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CE0CA5-A5D9-4C13-A4C6-DF17FD185370}"/>
              </a:ext>
            </a:extLst>
          </p:cNvPr>
          <p:cNvSpPr txBox="1"/>
          <p:nvPr/>
        </p:nvSpPr>
        <p:spPr>
          <a:xfrm>
            <a:off x="309018" y="305313"/>
            <a:ext cx="1998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06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产品通过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国家级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检验</a:t>
            </a: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认证并获得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院士专家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推荐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2BBAFD4-2809-46C5-A242-DA1FA68A7D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08" y="4586874"/>
            <a:ext cx="5578958" cy="1788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4F7E7D3-4702-4FA8-BA1A-971602C35D02}"/>
              </a:ext>
            </a:extLst>
          </p:cNvPr>
          <p:cNvGrpSpPr/>
          <p:nvPr/>
        </p:nvGrpSpPr>
        <p:grpSpPr>
          <a:xfrm>
            <a:off x="7144700" y="3838576"/>
            <a:ext cx="4459848" cy="2533922"/>
            <a:chOff x="450392" y="3806720"/>
            <a:chExt cx="3731531" cy="264809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1D0393D-B182-406A-B066-FDA0D1B1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colorTemperature colorTemp="5982"/>
                      </a14:imgEffect>
                      <a14:imgEffect>
                        <a14:saturation sat="120000"/>
                      </a14:imgEffect>
                      <a14:imgEffect>
                        <a14:brightnessContrast bright="2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392" y="3806720"/>
              <a:ext cx="3731531" cy="2648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1DEEE4B-1D13-4352-83CD-A00439A19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37770" y="4495801"/>
              <a:ext cx="243893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C6174FA-B9DC-4D0D-9CB0-C5843E2DB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92" y="4915787"/>
              <a:ext cx="2953239" cy="6858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7BB3605-62FB-414D-ADE3-5B5D9E72B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92" y="5990564"/>
              <a:ext cx="3626308" cy="6858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F7BD98D-B40F-4989-8F4D-B68AACEF6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92" y="6312313"/>
              <a:ext cx="3626308" cy="6858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7FE4F3F-4886-49F5-8620-EBF8BD4C134E}"/>
              </a:ext>
            </a:extLst>
          </p:cNvPr>
          <p:cNvGrpSpPr/>
          <p:nvPr/>
        </p:nvGrpSpPr>
        <p:grpSpPr>
          <a:xfrm>
            <a:off x="7144700" y="1833588"/>
            <a:ext cx="4432188" cy="1801529"/>
            <a:chOff x="7004028" y="1584787"/>
            <a:chExt cx="4432188" cy="1801529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0B2B2AC-E76A-4DE3-88EF-0821E852E6EF}"/>
                </a:ext>
              </a:extLst>
            </p:cNvPr>
            <p:cNvSpPr txBox="1"/>
            <p:nvPr/>
          </p:nvSpPr>
          <p:spPr>
            <a:xfrm>
              <a:off x="8508591" y="1584787"/>
              <a:ext cx="2927625" cy="1800000"/>
            </a:xfrm>
            <a:prstGeom prst="rect">
              <a:avLst/>
            </a:prstGeom>
            <a:noFill/>
            <a:ln w="19050">
              <a:solidFill>
                <a:srgbClr val="404040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中国科学院 院士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第三世界科学院 院士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国家杰出专业技术人才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国家重大科学工程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LAMOST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项目 总工程师</a:t>
              </a:r>
              <a:endPara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7FB3152-274E-4DD9-9E89-6724A698A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4028" y="1586316"/>
              <a:ext cx="1404310" cy="1800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DD928FC-284A-4BB0-86A1-94C07C8B8CDE}"/>
              </a:ext>
            </a:extLst>
          </p:cNvPr>
          <p:cNvGrpSpPr>
            <a:grpSpLocks noChangeAspect="1"/>
          </p:cNvGrpSpPr>
          <p:nvPr/>
        </p:nvGrpSpPr>
        <p:grpSpPr>
          <a:xfrm>
            <a:off x="1537468" y="5714088"/>
            <a:ext cx="3367501" cy="658409"/>
            <a:chOff x="1683108" y="5481555"/>
            <a:chExt cx="2792129" cy="54591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10612E0-90F7-470E-AC56-6A72A01E819C}"/>
                </a:ext>
              </a:extLst>
            </p:cNvPr>
            <p:cNvSpPr/>
            <p:nvPr/>
          </p:nvSpPr>
          <p:spPr>
            <a:xfrm>
              <a:off x="3997544" y="5481555"/>
              <a:ext cx="477693" cy="25882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BD386F9-D82E-4B24-93A3-8A30B0CC5EF4}"/>
                </a:ext>
              </a:extLst>
            </p:cNvPr>
            <p:cNvSpPr/>
            <p:nvPr/>
          </p:nvSpPr>
          <p:spPr>
            <a:xfrm>
              <a:off x="3997543" y="5768645"/>
              <a:ext cx="477693" cy="25882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1C33ECA-9236-46BD-921B-D0433D7D54E8}"/>
                </a:ext>
              </a:extLst>
            </p:cNvPr>
            <p:cNvSpPr/>
            <p:nvPr/>
          </p:nvSpPr>
          <p:spPr>
            <a:xfrm>
              <a:off x="1683108" y="5481555"/>
              <a:ext cx="682691" cy="25882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8EC2EBC-080D-417E-BC69-0E2D59498A68}"/>
                </a:ext>
              </a:extLst>
            </p:cNvPr>
            <p:cNvSpPr/>
            <p:nvPr/>
          </p:nvSpPr>
          <p:spPr>
            <a:xfrm>
              <a:off x="1683108" y="5768645"/>
              <a:ext cx="682691" cy="25882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EC878AFF-C540-4383-81DB-FE290323F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12" y="1835117"/>
            <a:ext cx="1706206" cy="23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72F05B70-1BFD-497D-A6E0-BF0C1B48C449}"/>
              </a:ext>
            </a:extLst>
          </p:cNvPr>
          <p:cNvSpPr txBox="1"/>
          <p:nvPr/>
        </p:nvSpPr>
        <p:spPr>
          <a:xfrm>
            <a:off x="2849385" y="2061439"/>
            <a:ext cx="2842114" cy="105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承载功率 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32.7 kW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传输效率 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98.2%</a:t>
            </a:r>
            <a:endParaRPr kumimoji="1" lang="zh-CN" altLang="en-US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D9B48B2-4FE7-4520-A32C-53676A153E94}"/>
              </a:ext>
            </a:extLst>
          </p:cNvPr>
          <p:cNvSpPr txBox="1"/>
          <p:nvPr/>
        </p:nvSpPr>
        <p:spPr>
          <a:xfrm>
            <a:off x="2696671" y="3371978"/>
            <a:ext cx="349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国内唯一，国际领先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F85D96C-32E1-4046-AAB1-4811D7E52645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7FB2FA9-18D2-4C71-8C03-ABDDFF729374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技术壁垒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119E77E-7659-427A-B0C4-0B6B5320C198}"/>
              </a:ext>
            </a:extLst>
          </p:cNvPr>
          <p:cNvSpPr/>
          <p:nvPr/>
        </p:nvSpPr>
        <p:spPr>
          <a:xfrm>
            <a:off x="615112" y="1096268"/>
            <a:ext cx="5578959" cy="504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国家光学机械质量监督检验中心 </a:t>
            </a:r>
            <a:r>
              <a:rPr lang="en-US" altLang="zh-CN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检验认证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53EF041-7BD8-4F5B-8679-E645D364B091}"/>
              </a:ext>
            </a:extLst>
          </p:cNvPr>
          <p:cNvSpPr/>
          <p:nvPr/>
        </p:nvSpPr>
        <p:spPr>
          <a:xfrm>
            <a:off x="7144700" y="1096268"/>
            <a:ext cx="4423414" cy="504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中科院  崔向群院士推荐</a:t>
            </a:r>
          </a:p>
        </p:txBody>
      </p:sp>
    </p:spTree>
    <p:extLst>
      <p:ext uri="{BB962C8B-B14F-4D97-AF65-F5344CB8AC3E}">
        <p14:creationId xmlns:p14="http://schemas.microsoft.com/office/powerpoint/2010/main" val="5378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992" y="228371"/>
            <a:ext cx="918533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研制成果得到光学行业和激光产业界的高度认可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343D77-7C35-4BC3-97E8-356EB708D409}"/>
              </a:ext>
            </a:extLst>
          </p:cNvPr>
          <p:cNvSpPr txBox="1"/>
          <p:nvPr/>
        </p:nvSpPr>
        <p:spPr>
          <a:xfrm>
            <a:off x="3555243" y="5690274"/>
            <a:ext cx="177452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项目负责人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孔庆庆（右二）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7F117C-BC57-4D9A-9966-52BE9061C3B8}"/>
              </a:ext>
            </a:extLst>
          </p:cNvPr>
          <p:cNvGrpSpPr>
            <a:grpSpLocks noChangeAspect="1"/>
          </p:cNvGrpSpPr>
          <p:nvPr/>
        </p:nvGrpSpPr>
        <p:grpSpPr>
          <a:xfrm>
            <a:off x="6801258" y="1760003"/>
            <a:ext cx="5003957" cy="3268955"/>
            <a:chOff x="745425" y="1773450"/>
            <a:chExt cx="3857494" cy="252000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43F5485-EE5D-462E-BD3E-2C2855B2A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425" y="1773450"/>
              <a:ext cx="1854571" cy="252000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980C08B-7EB6-45DB-B592-EEDA93BAA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9444" y="1795760"/>
              <a:ext cx="1933475" cy="1880627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6E94421D-EE4B-4416-9CED-5E6375AEB731}"/>
              </a:ext>
            </a:extLst>
          </p:cNvPr>
          <p:cNvSpPr txBox="1"/>
          <p:nvPr/>
        </p:nvSpPr>
        <p:spPr>
          <a:xfrm>
            <a:off x="6862227" y="5191183"/>
            <a:ext cx="5003957" cy="1200329"/>
          </a:xfrm>
          <a:prstGeom prst="rect">
            <a:avLst/>
          </a:prstGeom>
          <a:noFill/>
          <a:ln w="28575">
            <a:solidFill>
              <a:srgbClr val="404040"/>
            </a:solidFill>
            <a:prstDash val="solid"/>
          </a:ln>
        </p:spPr>
        <p:txBody>
          <a:bodyPr wrap="square">
            <a:spAutoFit/>
          </a:bodyPr>
          <a:lstStyle/>
          <a:p>
            <a:pPr algn="just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“万瓦级光闸的研制成功，推动了工业级大功率光纤激光器关键器件的国产化，填补了国内在此领域的空白，对于国产光纤激光器的继续发展意义重大。”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E34B89-4257-4631-B0AE-6C55D72A8362}"/>
              </a:ext>
            </a:extLst>
          </p:cNvPr>
          <p:cNvSpPr txBox="1"/>
          <p:nvPr/>
        </p:nvSpPr>
        <p:spPr>
          <a:xfrm>
            <a:off x="9373177" y="4278188"/>
            <a:ext cx="2477903" cy="830997"/>
          </a:xfrm>
          <a:prstGeom prst="rect">
            <a:avLst/>
          </a:prstGeom>
          <a:noFill/>
          <a:ln w="19050">
            <a:noFill/>
            <a:prstDash val="lgDash"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中国科学院武汉情报中心</a:t>
            </a:r>
            <a:endParaRPr lang="en-US" altLang="zh-CN" sz="1600" dirty="0">
              <a:solidFill>
                <a:srgbClr val="404040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40404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中国激光杂志社</a:t>
            </a:r>
            <a:endParaRPr lang="en-US" altLang="zh-CN" sz="1600" dirty="0">
              <a:solidFill>
                <a:srgbClr val="404040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40404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中国光学学会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A353BCF-08FD-4E71-8F67-0471D686BB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760003"/>
            <a:ext cx="5600700" cy="3771721"/>
          </a:xfrm>
          <a:prstGeom prst="rect">
            <a:avLst/>
          </a:prstGeom>
        </p:spPr>
      </p:pic>
      <p:cxnSp>
        <p:nvCxnSpPr>
          <p:cNvPr id="58" name="直线箭头连接符 38">
            <a:extLst>
              <a:ext uri="{FF2B5EF4-FFF2-40B4-BE49-F238E27FC236}">
                <a16:creationId xmlns:a16="http://schemas.microsoft.com/office/drawing/2014/main" id="{1E7958D0-6CC2-4812-AC24-AD2D726DAC7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442508" y="4839044"/>
            <a:ext cx="887264" cy="8512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9B3A40C-914B-4FB0-81F0-FA5ACDEF1443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56B442-93F1-47B8-A440-F6876BC070FA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技术壁垒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6A3314E-2552-4028-80F4-9952895B0734}"/>
              </a:ext>
            </a:extLst>
          </p:cNvPr>
          <p:cNvSpPr/>
          <p:nvPr/>
        </p:nvSpPr>
        <p:spPr>
          <a:xfrm>
            <a:off x="495300" y="1045485"/>
            <a:ext cx="5600699" cy="504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2019 </a:t>
            </a:r>
            <a:r>
              <a:rPr lang="zh-CN" alt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中国光学领域十大社会影响力事件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925E7FE-0865-44BD-8527-CED286DBB7F5}"/>
              </a:ext>
            </a:extLst>
          </p:cNvPr>
          <p:cNvSpPr/>
          <p:nvPr/>
        </p:nvSpPr>
        <p:spPr>
          <a:xfrm>
            <a:off x="6801257" y="1045485"/>
            <a:ext cx="5003957" cy="504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《2020 </a:t>
            </a:r>
            <a:r>
              <a:rPr lang="zh-CN" alt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中国激光产业发展报告</a:t>
            </a:r>
            <a:r>
              <a:rPr lang="en-US" altLang="zh-CN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6179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076" y="228371"/>
            <a:ext cx="935624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布局核心技术的专利与论文，进行知识产权保护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C9F8F8-28C9-43A1-839A-9594DC972F01}"/>
              </a:ext>
            </a:extLst>
          </p:cNvPr>
          <p:cNvSpPr txBox="1"/>
          <p:nvPr/>
        </p:nvSpPr>
        <p:spPr>
          <a:xfrm>
            <a:off x="664925" y="1067613"/>
            <a:ext cx="5716259" cy="461665"/>
          </a:xfrm>
          <a:custGeom>
            <a:avLst/>
            <a:gdLst>
              <a:gd name="connsiteX0" fmla="*/ 0 w 5590138"/>
              <a:gd name="connsiteY0" fmla="*/ 0 h 461665"/>
              <a:gd name="connsiteX1" fmla="*/ 5590138 w 5590138"/>
              <a:gd name="connsiteY1" fmla="*/ 0 h 461665"/>
              <a:gd name="connsiteX2" fmla="*/ 5590138 w 5590138"/>
              <a:gd name="connsiteY2" fmla="*/ 461665 h 461665"/>
              <a:gd name="connsiteX3" fmla="*/ 0 w 5590138"/>
              <a:gd name="connsiteY3" fmla="*/ 461665 h 461665"/>
              <a:gd name="connsiteX4" fmla="*/ 0 w 5590138"/>
              <a:gd name="connsiteY4" fmla="*/ 0 h 461665"/>
              <a:gd name="connsiteX0" fmla="*/ 136733 w 5590138"/>
              <a:gd name="connsiteY0" fmla="*/ 0 h 461665"/>
              <a:gd name="connsiteX1" fmla="*/ 5590138 w 5590138"/>
              <a:gd name="connsiteY1" fmla="*/ 0 h 461665"/>
              <a:gd name="connsiteX2" fmla="*/ 5590138 w 5590138"/>
              <a:gd name="connsiteY2" fmla="*/ 461665 h 461665"/>
              <a:gd name="connsiteX3" fmla="*/ 0 w 5590138"/>
              <a:gd name="connsiteY3" fmla="*/ 461665 h 461665"/>
              <a:gd name="connsiteX4" fmla="*/ 136733 w 5590138"/>
              <a:gd name="connsiteY4" fmla="*/ 0 h 461665"/>
              <a:gd name="connsiteX0" fmla="*/ 136733 w 5769599"/>
              <a:gd name="connsiteY0" fmla="*/ 0 h 461665"/>
              <a:gd name="connsiteX1" fmla="*/ 5769599 w 5769599"/>
              <a:gd name="connsiteY1" fmla="*/ 17092 h 461665"/>
              <a:gd name="connsiteX2" fmla="*/ 5590138 w 5769599"/>
              <a:gd name="connsiteY2" fmla="*/ 461665 h 461665"/>
              <a:gd name="connsiteX3" fmla="*/ 0 w 5769599"/>
              <a:gd name="connsiteY3" fmla="*/ 461665 h 461665"/>
              <a:gd name="connsiteX4" fmla="*/ 136733 w 5769599"/>
              <a:gd name="connsiteY4" fmla="*/ 0 h 461665"/>
              <a:gd name="connsiteX0" fmla="*/ 136733 w 5716259"/>
              <a:gd name="connsiteY0" fmla="*/ 0 h 461665"/>
              <a:gd name="connsiteX1" fmla="*/ 5716259 w 5716259"/>
              <a:gd name="connsiteY1" fmla="*/ 17092 h 461665"/>
              <a:gd name="connsiteX2" fmla="*/ 5590138 w 5716259"/>
              <a:gd name="connsiteY2" fmla="*/ 461665 h 461665"/>
              <a:gd name="connsiteX3" fmla="*/ 0 w 5716259"/>
              <a:gd name="connsiteY3" fmla="*/ 461665 h 461665"/>
              <a:gd name="connsiteX4" fmla="*/ 136733 w 571625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6259" h="461665">
                <a:moveTo>
                  <a:pt x="136733" y="0"/>
                </a:moveTo>
                <a:lnTo>
                  <a:pt x="5716259" y="17092"/>
                </a:lnTo>
                <a:lnTo>
                  <a:pt x="5590138" y="461665"/>
                </a:lnTo>
                <a:lnTo>
                  <a:pt x="0" y="461665"/>
                </a:lnTo>
                <a:lnTo>
                  <a:pt x="136733" y="0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申请国家发明专利</a:t>
            </a:r>
            <a:r>
              <a:rPr lang="en-US" altLang="zh-CN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项，其中</a:t>
            </a:r>
            <a:r>
              <a:rPr lang="en-US" altLang="zh-CN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项已授权</a:t>
            </a:r>
            <a:endParaRPr lang="en-US" altLang="zh-CN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F83FE6-5CE5-4482-960E-5284077D065F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B22F33-C0C1-4421-8AB2-FBE402A07814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技术壁垒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4BF054-26CA-4DA4-BA53-A84F097CDB9D}"/>
              </a:ext>
            </a:extLst>
          </p:cNvPr>
          <p:cNvSpPr/>
          <p:nvPr/>
        </p:nvSpPr>
        <p:spPr>
          <a:xfrm>
            <a:off x="664925" y="4543426"/>
            <a:ext cx="5570547" cy="202005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D679BE3-2440-4D50-915A-C3AC458D28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25" y="1787841"/>
            <a:ext cx="1722467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40BD6FA-1C6B-4999-A368-E78BD55916BA}"/>
              </a:ext>
            </a:extLst>
          </p:cNvPr>
          <p:cNvSpPr txBox="1"/>
          <p:nvPr/>
        </p:nvSpPr>
        <p:spPr>
          <a:xfrm>
            <a:off x="660400" y="2423511"/>
            <a:ext cx="1735200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孔庆庆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第一发明人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54A1F00-ACB1-4369-B6F9-51863ED550F6}"/>
              </a:ext>
            </a:extLst>
          </p:cNvPr>
          <p:cNvSpPr txBox="1"/>
          <p:nvPr/>
        </p:nvSpPr>
        <p:spPr>
          <a:xfrm>
            <a:off x="1346885" y="5553452"/>
            <a:ext cx="420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正在进行</a:t>
            </a:r>
            <a:r>
              <a:rPr kumimoji="1" lang="en-US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项专利布局</a:t>
            </a:r>
            <a:endParaRPr kumimoji="1" lang="en-US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BB136C9-8533-4C60-9402-D622967504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93" y="1796804"/>
            <a:ext cx="1808534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E42BA5A-3836-4DCC-86C0-D93F1B47028E}"/>
              </a:ext>
            </a:extLst>
          </p:cNvPr>
          <p:cNvSpPr txBox="1"/>
          <p:nvPr/>
        </p:nvSpPr>
        <p:spPr>
          <a:xfrm>
            <a:off x="7300871" y="2365510"/>
            <a:ext cx="1808379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孔庆庆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6EA7FB0-C8AE-464D-8A06-807C8FE452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883" y="1796804"/>
            <a:ext cx="1756064" cy="2340000"/>
          </a:xfrm>
          <a:prstGeom prst="rect">
            <a:avLst/>
          </a:prstGeom>
          <a:solidFill>
            <a:srgbClr val="5D739A">
              <a:alpha val="80000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A13532B-A3BE-4735-B65C-E296F632AEC9}"/>
              </a:ext>
            </a:extLst>
          </p:cNvPr>
          <p:cNvSpPr txBox="1"/>
          <p:nvPr/>
        </p:nvSpPr>
        <p:spPr>
          <a:xfrm>
            <a:off x="9632515" y="2365510"/>
            <a:ext cx="1756800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矫岢蓉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D0E8F46-5788-4F11-96CB-6293B0E2AD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93" y="4247454"/>
            <a:ext cx="180818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B716B17-5E14-4953-99B5-A2AB2FD105B4}"/>
              </a:ext>
            </a:extLst>
          </p:cNvPr>
          <p:cNvSpPr txBox="1"/>
          <p:nvPr/>
        </p:nvSpPr>
        <p:spPr>
          <a:xfrm>
            <a:off x="7301284" y="4907121"/>
            <a:ext cx="1807200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矫岢蓉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6934E57-30B2-4435-B965-2952592981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741" y="4250427"/>
            <a:ext cx="1755206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D32A970-ABBE-43D8-A0A1-E46E638964A7}"/>
              </a:ext>
            </a:extLst>
          </p:cNvPr>
          <p:cNvSpPr txBox="1"/>
          <p:nvPr/>
        </p:nvSpPr>
        <p:spPr>
          <a:xfrm>
            <a:off x="9633312" y="4907121"/>
            <a:ext cx="1756064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矫岢蓉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第一作者）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3C8F076-A2A6-4385-B966-6B26D027F6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994" y="1790718"/>
            <a:ext cx="1734000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02F21FB-16EE-40B5-BC54-12036D3AC23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07" y="1796804"/>
            <a:ext cx="1727656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398C39F4-9FC4-4A5F-AB15-2B7F9FAA3E18}"/>
              </a:ext>
            </a:extLst>
          </p:cNvPr>
          <p:cNvSpPr txBox="1"/>
          <p:nvPr/>
        </p:nvSpPr>
        <p:spPr>
          <a:xfrm>
            <a:off x="2592394" y="2423511"/>
            <a:ext cx="1735200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孔庆庆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第一发明人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31A37BA-08C6-4CB3-AA1E-DE14E37052B0}"/>
              </a:ext>
            </a:extLst>
          </p:cNvPr>
          <p:cNvSpPr txBox="1"/>
          <p:nvPr/>
        </p:nvSpPr>
        <p:spPr>
          <a:xfrm>
            <a:off x="4529035" y="2423511"/>
            <a:ext cx="1724400" cy="646331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孔庆庆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第一发明人</a:t>
            </a:r>
            <a:endParaRPr kumimoji="1"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DA18148-B062-4DB3-A317-FEC8A2244D27}"/>
              </a:ext>
            </a:extLst>
          </p:cNvPr>
          <p:cNvSpPr txBox="1"/>
          <p:nvPr/>
        </p:nvSpPr>
        <p:spPr>
          <a:xfrm>
            <a:off x="802624" y="4934127"/>
            <a:ext cx="5293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形成从核心原理到关键技术的全局保护</a:t>
            </a:r>
            <a:endParaRPr kumimoji="1" lang="en-US" altLang="zh-CN" sz="20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97A5074-3E83-4B5A-8C72-02160FDB696C}"/>
              </a:ext>
            </a:extLst>
          </p:cNvPr>
          <p:cNvSpPr txBox="1"/>
          <p:nvPr/>
        </p:nvSpPr>
        <p:spPr>
          <a:xfrm>
            <a:off x="7300793" y="1079024"/>
            <a:ext cx="4088154" cy="461665"/>
          </a:xfrm>
          <a:custGeom>
            <a:avLst/>
            <a:gdLst>
              <a:gd name="connsiteX0" fmla="*/ 0 w 5590138"/>
              <a:gd name="connsiteY0" fmla="*/ 0 h 461665"/>
              <a:gd name="connsiteX1" fmla="*/ 5590138 w 5590138"/>
              <a:gd name="connsiteY1" fmla="*/ 0 h 461665"/>
              <a:gd name="connsiteX2" fmla="*/ 5590138 w 5590138"/>
              <a:gd name="connsiteY2" fmla="*/ 461665 h 461665"/>
              <a:gd name="connsiteX3" fmla="*/ 0 w 5590138"/>
              <a:gd name="connsiteY3" fmla="*/ 461665 h 461665"/>
              <a:gd name="connsiteX4" fmla="*/ 0 w 5590138"/>
              <a:gd name="connsiteY4" fmla="*/ 0 h 461665"/>
              <a:gd name="connsiteX0" fmla="*/ 136733 w 5590138"/>
              <a:gd name="connsiteY0" fmla="*/ 0 h 461665"/>
              <a:gd name="connsiteX1" fmla="*/ 5590138 w 5590138"/>
              <a:gd name="connsiteY1" fmla="*/ 0 h 461665"/>
              <a:gd name="connsiteX2" fmla="*/ 5590138 w 5590138"/>
              <a:gd name="connsiteY2" fmla="*/ 461665 h 461665"/>
              <a:gd name="connsiteX3" fmla="*/ 0 w 5590138"/>
              <a:gd name="connsiteY3" fmla="*/ 461665 h 461665"/>
              <a:gd name="connsiteX4" fmla="*/ 136733 w 5590138"/>
              <a:gd name="connsiteY4" fmla="*/ 0 h 461665"/>
              <a:gd name="connsiteX0" fmla="*/ 136733 w 5769599"/>
              <a:gd name="connsiteY0" fmla="*/ 0 h 461665"/>
              <a:gd name="connsiteX1" fmla="*/ 5769599 w 5769599"/>
              <a:gd name="connsiteY1" fmla="*/ 17092 h 461665"/>
              <a:gd name="connsiteX2" fmla="*/ 5590138 w 5769599"/>
              <a:gd name="connsiteY2" fmla="*/ 461665 h 461665"/>
              <a:gd name="connsiteX3" fmla="*/ 0 w 5769599"/>
              <a:gd name="connsiteY3" fmla="*/ 461665 h 461665"/>
              <a:gd name="connsiteX4" fmla="*/ 136733 w 5769599"/>
              <a:gd name="connsiteY4" fmla="*/ 0 h 461665"/>
              <a:gd name="connsiteX0" fmla="*/ 136733 w 5716259"/>
              <a:gd name="connsiteY0" fmla="*/ 0 h 461665"/>
              <a:gd name="connsiteX1" fmla="*/ 5716259 w 5716259"/>
              <a:gd name="connsiteY1" fmla="*/ 17092 h 461665"/>
              <a:gd name="connsiteX2" fmla="*/ 5590138 w 5716259"/>
              <a:gd name="connsiteY2" fmla="*/ 461665 h 461665"/>
              <a:gd name="connsiteX3" fmla="*/ 0 w 5716259"/>
              <a:gd name="connsiteY3" fmla="*/ 461665 h 461665"/>
              <a:gd name="connsiteX4" fmla="*/ 136733 w 571625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6259" h="461665">
                <a:moveTo>
                  <a:pt x="136733" y="0"/>
                </a:moveTo>
                <a:lnTo>
                  <a:pt x="5716259" y="17092"/>
                </a:lnTo>
                <a:lnTo>
                  <a:pt x="5590138" y="461665"/>
                </a:lnTo>
                <a:lnTo>
                  <a:pt x="0" y="461665"/>
                </a:lnTo>
                <a:lnTo>
                  <a:pt x="136733" y="0"/>
                </a:lnTo>
                <a:close/>
              </a:path>
            </a:pathLst>
          </a:custGeom>
          <a:solidFill>
            <a:srgbClr val="404040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r>
              <a:rPr lang="en-US" altLang="zh-CN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00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D317ADC-F03E-48A4-B0AA-BF8353645F78}"/>
              </a:ext>
            </a:extLst>
          </p:cNvPr>
          <p:cNvCxnSpPr>
            <a:cxnSpLocks/>
          </p:cNvCxnSpPr>
          <p:nvPr/>
        </p:nvCxnSpPr>
        <p:spPr>
          <a:xfrm>
            <a:off x="11022486" y="3558724"/>
            <a:ext cx="0" cy="855049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5CB0604-6273-4166-807E-DADA8CA7688C}"/>
              </a:ext>
            </a:extLst>
          </p:cNvPr>
          <p:cNvCxnSpPr>
            <a:cxnSpLocks/>
          </p:cNvCxnSpPr>
          <p:nvPr/>
        </p:nvCxnSpPr>
        <p:spPr>
          <a:xfrm flipH="1" flipV="1">
            <a:off x="8780190" y="3342917"/>
            <a:ext cx="1" cy="879008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A81AD61-5006-4356-BE26-80534D5B4A57}"/>
              </a:ext>
            </a:extLst>
          </p:cNvPr>
          <p:cNvCxnSpPr>
            <a:cxnSpLocks/>
          </p:cNvCxnSpPr>
          <p:nvPr/>
        </p:nvCxnSpPr>
        <p:spPr>
          <a:xfrm>
            <a:off x="7538969" y="3146147"/>
            <a:ext cx="1180773" cy="0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422009E-6B50-4CE1-9540-3D1C3A97B72A}"/>
              </a:ext>
            </a:extLst>
          </p:cNvPr>
          <p:cNvCxnSpPr>
            <a:cxnSpLocks/>
          </p:cNvCxnSpPr>
          <p:nvPr/>
        </p:nvCxnSpPr>
        <p:spPr>
          <a:xfrm flipH="1">
            <a:off x="7339933" y="1584514"/>
            <a:ext cx="1112399" cy="0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C2D43D-D8BB-4500-B9B0-7C3577C2D7A4}"/>
              </a:ext>
            </a:extLst>
          </p:cNvPr>
          <p:cNvCxnSpPr>
            <a:cxnSpLocks/>
          </p:cNvCxnSpPr>
          <p:nvPr/>
        </p:nvCxnSpPr>
        <p:spPr>
          <a:xfrm>
            <a:off x="3681320" y="3146147"/>
            <a:ext cx="1180773" cy="0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A3472C1-AAD7-4A2B-9116-1B5D437F1CB7}"/>
              </a:ext>
            </a:extLst>
          </p:cNvPr>
          <p:cNvCxnSpPr>
            <a:cxnSpLocks/>
          </p:cNvCxnSpPr>
          <p:nvPr/>
        </p:nvCxnSpPr>
        <p:spPr>
          <a:xfrm flipH="1">
            <a:off x="3556000" y="1584514"/>
            <a:ext cx="1112399" cy="0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68D7C5B-95E2-4997-849E-E6A66828CB4C}"/>
              </a:ext>
            </a:extLst>
          </p:cNvPr>
          <p:cNvCxnSpPr>
            <a:cxnSpLocks/>
          </p:cNvCxnSpPr>
          <p:nvPr/>
        </p:nvCxnSpPr>
        <p:spPr>
          <a:xfrm>
            <a:off x="3342328" y="3546024"/>
            <a:ext cx="0" cy="855049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71C9253-5532-4D93-A58D-42D17BD010B0}"/>
              </a:ext>
            </a:extLst>
          </p:cNvPr>
          <p:cNvCxnSpPr>
            <a:cxnSpLocks/>
          </p:cNvCxnSpPr>
          <p:nvPr/>
        </p:nvCxnSpPr>
        <p:spPr>
          <a:xfrm>
            <a:off x="1123003" y="3546024"/>
            <a:ext cx="0" cy="855049"/>
          </a:xfrm>
          <a:prstGeom prst="line">
            <a:avLst/>
          </a:prstGeom>
          <a:ln w="57150">
            <a:solidFill>
              <a:srgbClr val="5D739A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持续优化产品工艺，形成生产作业指导书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CA8FBC8-4EB7-4606-B98C-301381C0DAEB}"/>
              </a:ext>
            </a:extLst>
          </p:cNvPr>
          <p:cNvSpPr/>
          <p:nvPr/>
        </p:nvSpPr>
        <p:spPr>
          <a:xfrm>
            <a:off x="4216266" y="4186024"/>
            <a:ext cx="3759468" cy="2069373"/>
          </a:xfrm>
          <a:prstGeom prst="roundRect">
            <a:avLst/>
          </a:prstGeom>
          <a:solidFill>
            <a:srgbClr val="5D739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A58CDA-F050-4924-A838-410FD30C516A}"/>
              </a:ext>
            </a:extLst>
          </p:cNvPr>
          <p:cNvSpPr txBox="1"/>
          <p:nvPr/>
        </p:nvSpPr>
        <p:spPr>
          <a:xfrm>
            <a:off x="4651550" y="4401073"/>
            <a:ext cx="341044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依托</a:t>
            </a:r>
            <a:r>
              <a:rPr lang="en-US" altLang="zh-CN" sz="2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600m</a:t>
            </a:r>
            <a:r>
              <a:rPr lang="en-US" altLang="zh-CN" sz="2000" b="1" spc="2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2</a:t>
            </a:r>
            <a:r>
              <a:rPr lang="zh-CN" altLang="en-US" sz="2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洁净实验室</a:t>
            </a:r>
            <a:endParaRPr lang="en-US" altLang="zh-CN" sz="20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41" name="KSO_Shape">
            <a:extLst>
              <a:ext uri="{FF2B5EF4-FFF2-40B4-BE49-F238E27FC236}">
                <a16:creationId xmlns:a16="http://schemas.microsoft.com/office/drawing/2014/main" id="{D708AEB2-AFF5-433A-A33C-BCB1E1060E7E}"/>
              </a:ext>
            </a:extLst>
          </p:cNvPr>
          <p:cNvSpPr>
            <a:spLocks noChangeAspect="1"/>
          </p:cNvSpPr>
          <p:nvPr/>
        </p:nvSpPr>
        <p:spPr bwMode="auto">
          <a:xfrm>
            <a:off x="4368597" y="4981438"/>
            <a:ext cx="404327" cy="42608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42" name="Group 115">
            <a:extLst>
              <a:ext uri="{FF2B5EF4-FFF2-40B4-BE49-F238E27FC236}">
                <a16:creationId xmlns:a16="http://schemas.microsoft.com/office/drawing/2014/main" id="{5D16CDC7-540A-4061-BEF0-015799F94651}"/>
              </a:ext>
            </a:extLst>
          </p:cNvPr>
          <p:cNvGrpSpPr>
            <a:grpSpLocks noChangeAspect="1"/>
          </p:cNvGrpSpPr>
          <p:nvPr/>
        </p:nvGrpSpPr>
        <p:grpSpPr>
          <a:xfrm>
            <a:off x="4357068" y="4437844"/>
            <a:ext cx="404327" cy="426082"/>
            <a:chOff x="2951142" y="2589225"/>
            <a:chExt cx="468313" cy="392113"/>
          </a:xfrm>
          <a:solidFill>
            <a:schemeClr val="bg1"/>
          </a:solidFill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D6CDD1B0-02E6-405D-A9CA-74279FB30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142" y="2646375"/>
              <a:ext cx="284163" cy="284163"/>
            </a:xfrm>
            <a:custGeom>
              <a:avLst/>
              <a:gdLst/>
              <a:ahLst/>
              <a:cxnLst>
                <a:cxn ang="0">
                  <a:pos x="208" y="331"/>
                </a:cxn>
                <a:cxn ang="0">
                  <a:pos x="239" y="322"/>
                </a:cxn>
                <a:cxn ang="0">
                  <a:pos x="286" y="326"/>
                </a:cxn>
                <a:cxn ang="0">
                  <a:pos x="307" y="267"/>
                </a:cxn>
                <a:cxn ang="0">
                  <a:pos x="328" y="223"/>
                </a:cxn>
                <a:cxn ang="0">
                  <a:pos x="359" y="150"/>
                </a:cxn>
                <a:cxn ang="0">
                  <a:pos x="328" y="136"/>
                </a:cxn>
                <a:cxn ang="0">
                  <a:pos x="307" y="91"/>
                </a:cxn>
                <a:cxn ang="0">
                  <a:pos x="267" y="51"/>
                </a:cxn>
                <a:cxn ang="0">
                  <a:pos x="239" y="37"/>
                </a:cxn>
                <a:cxn ang="0">
                  <a:pos x="208" y="0"/>
                </a:cxn>
                <a:cxn ang="0">
                  <a:pos x="179" y="65"/>
                </a:cxn>
                <a:cxn ang="0">
                  <a:pos x="213" y="70"/>
                </a:cxn>
                <a:cxn ang="0">
                  <a:pos x="244" y="85"/>
                </a:cxn>
                <a:cxn ang="0">
                  <a:pos x="267" y="106"/>
                </a:cxn>
                <a:cxn ang="0">
                  <a:pos x="284" y="134"/>
                </a:cxn>
                <a:cxn ang="0">
                  <a:pos x="293" y="168"/>
                </a:cxn>
                <a:cxn ang="0">
                  <a:pos x="293" y="191"/>
                </a:cxn>
                <a:cxn ang="0">
                  <a:pos x="284" y="223"/>
                </a:cxn>
                <a:cxn ang="0">
                  <a:pos x="267" y="252"/>
                </a:cxn>
                <a:cxn ang="0">
                  <a:pos x="244" y="274"/>
                </a:cxn>
                <a:cxn ang="0">
                  <a:pos x="213" y="289"/>
                </a:cxn>
                <a:cxn ang="0">
                  <a:pos x="179" y="294"/>
                </a:cxn>
                <a:cxn ang="0">
                  <a:pos x="32" y="286"/>
                </a:cxn>
                <a:cxn ang="0">
                  <a:pos x="92" y="307"/>
                </a:cxn>
                <a:cxn ang="0">
                  <a:pos x="135" y="327"/>
                </a:cxn>
                <a:cxn ang="0">
                  <a:pos x="179" y="358"/>
                </a:cxn>
                <a:cxn ang="0">
                  <a:pos x="179" y="294"/>
                </a:cxn>
                <a:cxn ang="0">
                  <a:pos x="145" y="289"/>
                </a:cxn>
                <a:cxn ang="0">
                  <a:pos x="115" y="274"/>
                </a:cxn>
                <a:cxn ang="0">
                  <a:pos x="92" y="252"/>
                </a:cxn>
                <a:cxn ang="0">
                  <a:pos x="74" y="223"/>
                </a:cxn>
                <a:cxn ang="0">
                  <a:pos x="66" y="191"/>
                </a:cxn>
                <a:cxn ang="0">
                  <a:pos x="66" y="168"/>
                </a:cxn>
                <a:cxn ang="0">
                  <a:pos x="74" y="134"/>
                </a:cxn>
                <a:cxn ang="0">
                  <a:pos x="92" y="106"/>
                </a:cxn>
                <a:cxn ang="0">
                  <a:pos x="115" y="85"/>
                </a:cxn>
                <a:cxn ang="0">
                  <a:pos x="145" y="70"/>
                </a:cxn>
                <a:cxn ang="0">
                  <a:pos x="179" y="65"/>
                </a:cxn>
                <a:cxn ang="0">
                  <a:pos x="179" y="0"/>
                </a:cxn>
                <a:cxn ang="0">
                  <a:pos x="151" y="27"/>
                </a:cxn>
                <a:cxn ang="0">
                  <a:pos x="105" y="43"/>
                </a:cxn>
                <a:cxn ang="0">
                  <a:pos x="32" y="72"/>
                </a:cxn>
                <a:cxn ang="0">
                  <a:pos x="43" y="105"/>
                </a:cxn>
                <a:cxn ang="0">
                  <a:pos x="27" y="150"/>
                </a:cxn>
                <a:cxn ang="0">
                  <a:pos x="27" y="207"/>
                </a:cxn>
                <a:cxn ang="0">
                  <a:pos x="36" y="238"/>
                </a:cxn>
                <a:cxn ang="0">
                  <a:pos x="52" y="267"/>
                </a:cxn>
              </a:cxnLst>
              <a:rect l="0" t="0" r="r" b="b"/>
              <a:pathLst>
                <a:path w="359" h="358">
                  <a:moveTo>
                    <a:pt x="179" y="358"/>
                  </a:moveTo>
                  <a:lnTo>
                    <a:pt x="208" y="358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24" y="327"/>
                  </a:lnTo>
                  <a:lnTo>
                    <a:pt x="239" y="322"/>
                  </a:lnTo>
                  <a:lnTo>
                    <a:pt x="254" y="315"/>
                  </a:lnTo>
                  <a:lnTo>
                    <a:pt x="267" y="307"/>
                  </a:lnTo>
                  <a:lnTo>
                    <a:pt x="286" y="326"/>
                  </a:lnTo>
                  <a:lnTo>
                    <a:pt x="326" y="286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315" y="253"/>
                  </a:lnTo>
                  <a:lnTo>
                    <a:pt x="323" y="238"/>
                  </a:lnTo>
                  <a:lnTo>
                    <a:pt x="328" y="223"/>
                  </a:lnTo>
                  <a:lnTo>
                    <a:pt x="331" y="207"/>
                  </a:lnTo>
                  <a:lnTo>
                    <a:pt x="359" y="207"/>
                  </a:lnTo>
                  <a:lnTo>
                    <a:pt x="359" y="150"/>
                  </a:lnTo>
                  <a:lnTo>
                    <a:pt x="331" y="150"/>
                  </a:lnTo>
                  <a:lnTo>
                    <a:pt x="331" y="150"/>
                  </a:lnTo>
                  <a:lnTo>
                    <a:pt x="328" y="136"/>
                  </a:lnTo>
                  <a:lnTo>
                    <a:pt x="323" y="119"/>
                  </a:lnTo>
                  <a:lnTo>
                    <a:pt x="315" y="105"/>
                  </a:lnTo>
                  <a:lnTo>
                    <a:pt x="307" y="91"/>
                  </a:lnTo>
                  <a:lnTo>
                    <a:pt x="326" y="72"/>
                  </a:lnTo>
                  <a:lnTo>
                    <a:pt x="286" y="3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54" y="43"/>
                  </a:lnTo>
                  <a:lnTo>
                    <a:pt x="239" y="37"/>
                  </a:lnTo>
                  <a:lnTo>
                    <a:pt x="224" y="30"/>
                  </a:lnTo>
                  <a:lnTo>
                    <a:pt x="208" y="27"/>
                  </a:lnTo>
                  <a:lnTo>
                    <a:pt x="208" y="0"/>
                  </a:lnTo>
                  <a:lnTo>
                    <a:pt x="179" y="0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90" y="65"/>
                  </a:lnTo>
                  <a:lnTo>
                    <a:pt x="203" y="68"/>
                  </a:lnTo>
                  <a:lnTo>
                    <a:pt x="213" y="70"/>
                  </a:lnTo>
                  <a:lnTo>
                    <a:pt x="224" y="74"/>
                  </a:lnTo>
                  <a:lnTo>
                    <a:pt x="234" y="79"/>
                  </a:lnTo>
                  <a:lnTo>
                    <a:pt x="244" y="85"/>
                  </a:lnTo>
                  <a:lnTo>
                    <a:pt x="252" y="91"/>
                  </a:lnTo>
                  <a:lnTo>
                    <a:pt x="260" y="98"/>
                  </a:lnTo>
                  <a:lnTo>
                    <a:pt x="267" y="106"/>
                  </a:lnTo>
                  <a:lnTo>
                    <a:pt x="275" y="116"/>
                  </a:lnTo>
                  <a:lnTo>
                    <a:pt x="279" y="124"/>
                  </a:lnTo>
                  <a:lnTo>
                    <a:pt x="284" y="134"/>
                  </a:lnTo>
                  <a:lnTo>
                    <a:pt x="288" y="145"/>
                  </a:lnTo>
                  <a:lnTo>
                    <a:pt x="292" y="157"/>
                  </a:lnTo>
                  <a:lnTo>
                    <a:pt x="293" y="168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91"/>
                  </a:lnTo>
                  <a:lnTo>
                    <a:pt x="292" y="202"/>
                  </a:lnTo>
                  <a:lnTo>
                    <a:pt x="288" y="213"/>
                  </a:lnTo>
                  <a:lnTo>
                    <a:pt x="284" y="223"/>
                  </a:lnTo>
                  <a:lnTo>
                    <a:pt x="279" y="233"/>
                  </a:lnTo>
                  <a:lnTo>
                    <a:pt x="275" y="243"/>
                  </a:lnTo>
                  <a:lnTo>
                    <a:pt x="267" y="252"/>
                  </a:lnTo>
                  <a:lnTo>
                    <a:pt x="260" y="260"/>
                  </a:lnTo>
                  <a:lnTo>
                    <a:pt x="252" y="268"/>
                  </a:lnTo>
                  <a:lnTo>
                    <a:pt x="244" y="274"/>
                  </a:lnTo>
                  <a:lnTo>
                    <a:pt x="234" y="280"/>
                  </a:lnTo>
                  <a:lnTo>
                    <a:pt x="224" y="285"/>
                  </a:lnTo>
                  <a:lnTo>
                    <a:pt x="213" y="289"/>
                  </a:lnTo>
                  <a:lnTo>
                    <a:pt x="203" y="291"/>
                  </a:lnTo>
                  <a:lnTo>
                    <a:pt x="190" y="293"/>
                  </a:lnTo>
                  <a:lnTo>
                    <a:pt x="179" y="294"/>
                  </a:lnTo>
                  <a:lnTo>
                    <a:pt x="179" y="358"/>
                  </a:lnTo>
                  <a:close/>
                  <a:moveTo>
                    <a:pt x="52" y="267"/>
                  </a:moveTo>
                  <a:lnTo>
                    <a:pt x="32" y="286"/>
                  </a:lnTo>
                  <a:lnTo>
                    <a:pt x="73" y="326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105" y="315"/>
                  </a:lnTo>
                  <a:lnTo>
                    <a:pt x="120" y="322"/>
                  </a:lnTo>
                  <a:lnTo>
                    <a:pt x="135" y="327"/>
                  </a:lnTo>
                  <a:lnTo>
                    <a:pt x="151" y="331"/>
                  </a:lnTo>
                  <a:lnTo>
                    <a:pt x="151" y="358"/>
                  </a:lnTo>
                  <a:lnTo>
                    <a:pt x="179" y="358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68" y="293"/>
                  </a:lnTo>
                  <a:lnTo>
                    <a:pt x="156" y="291"/>
                  </a:lnTo>
                  <a:lnTo>
                    <a:pt x="145" y="289"/>
                  </a:lnTo>
                  <a:lnTo>
                    <a:pt x="135" y="285"/>
                  </a:lnTo>
                  <a:lnTo>
                    <a:pt x="125" y="280"/>
                  </a:lnTo>
                  <a:lnTo>
                    <a:pt x="115" y="274"/>
                  </a:lnTo>
                  <a:lnTo>
                    <a:pt x="106" y="268"/>
                  </a:lnTo>
                  <a:lnTo>
                    <a:pt x="99" y="260"/>
                  </a:lnTo>
                  <a:lnTo>
                    <a:pt x="92" y="252"/>
                  </a:lnTo>
                  <a:lnTo>
                    <a:pt x="84" y="243"/>
                  </a:lnTo>
                  <a:lnTo>
                    <a:pt x="79" y="233"/>
                  </a:lnTo>
                  <a:lnTo>
                    <a:pt x="74" y="223"/>
                  </a:lnTo>
                  <a:lnTo>
                    <a:pt x="71" y="213"/>
                  </a:lnTo>
                  <a:lnTo>
                    <a:pt x="67" y="202"/>
                  </a:lnTo>
                  <a:lnTo>
                    <a:pt x="66" y="191"/>
                  </a:lnTo>
                  <a:lnTo>
                    <a:pt x="64" y="179"/>
                  </a:lnTo>
                  <a:lnTo>
                    <a:pt x="64" y="179"/>
                  </a:lnTo>
                  <a:lnTo>
                    <a:pt x="66" y="168"/>
                  </a:lnTo>
                  <a:lnTo>
                    <a:pt x="67" y="157"/>
                  </a:lnTo>
                  <a:lnTo>
                    <a:pt x="71" y="145"/>
                  </a:lnTo>
                  <a:lnTo>
                    <a:pt x="74" y="134"/>
                  </a:lnTo>
                  <a:lnTo>
                    <a:pt x="79" y="124"/>
                  </a:lnTo>
                  <a:lnTo>
                    <a:pt x="84" y="116"/>
                  </a:lnTo>
                  <a:lnTo>
                    <a:pt x="92" y="106"/>
                  </a:lnTo>
                  <a:lnTo>
                    <a:pt x="99" y="98"/>
                  </a:lnTo>
                  <a:lnTo>
                    <a:pt x="106" y="91"/>
                  </a:lnTo>
                  <a:lnTo>
                    <a:pt x="115" y="85"/>
                  </a:lnTo>
                  <a:lnTo>
                    <a:pt x="125" y="79"/>
                  </a:lnTo>
                  <a:lnTo>
                    <a:pt x="135" y="74"/>
                  </a:lnTo>
                  <a:lnTo>
                    <a:pt x="145" y="70"/>
                  </a:lnTo>
                  <a:lnTo>
                    <a:pt x="156" y="68"/>
                  </a:lnTo>
                  <a:lnTo>
                    <a:pt x="168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0"/>
                  </a:lnTo>
                  <a:lnTo>
                    <a:pt x="151" y="0"/>
                  </a:lnTo>
                  <a:lnTo>
                    <a:pt x="151" y="27"/>
                  </a:lnTo>
                  <a:lnTo>
                    <a:pt x="151" y="27"/>
                  </a:lnTo>
                  <a:lnTo>
                    <a:pt x="135" y="30"/>
                  </a:lnTo>
                  <a:lnTo>
                    <a:pt x="120" y="37"/>
                  </a:lnTo>
                  <a:lnTo>
                    <a:pt x="105" y="43"/>
                  </a:lnTo>
                  <a:lnTo>
                    <a:pt x="92" y="51"/>
                  </a:lnTo>
                  <a:lnTo>
                    <a:pt x="73" y="33"/>
                  </a:lnTo>
                  <a:lnTo>
                    <a:pt x="32" y="72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43" y="105"/>
                  </a:lnTo>
                  <a:lnTo>
                    <a:pt x="36" y="119"/>
                  </a:lnTo>
                  <a:lnTo>
                    <a:pt x="31" y="136"/>
                  </a:lnTo>
                  <a:lnTo>
                    <a:pt x="27" y="150"/>
                  </a:lnTo>
                  <a:lnTo>
                    <a:pt x="0" y="150"/>
                  </a:lnTo>
                  <a:lnTo>
                    <a:pt x="0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31" y="223"/>
                  </a:lnTo>
                  <a:lnTo>
                    <a:pt x="36" y="238"/>
                  </a:lnTo>
                  <a:lnTo>
                    <a:pt x="43" y="253"/>
                  </a:lnTo>
                  <a:lnTo>
                    <a:pt x="52" y="267"/>
                  </a:lnTo>
                  <a:lnTo>
                    <a:pt x="52" y="2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330C18D7-5DFA-479E-A561-582D78E6F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3717" y="2798775"/>
              <a:ext cx="182563" cy="182563"/>
            </a:xfrm>
            <a:custGeom>
              <a:avLst/>
              <a:gdLst/>
              <a:ahLst/>
              <a:cxnLst>
                <a:cxn ang="0">
                  <a:pos x="131" y="20"/>
                </a:cxn>
                <a:cxn ang="0">
                  <a:pos x="152" y="6"/>
                </a:cxn>
                <a:cxn ang="0">
                  <a:pos x="183" y="21"/>
                </a:cxn>
                <a:cxn ang="0">
                  <a:pos x="179" y="42"/>
                </a:cxn>
                <a:cxn ang="0">
                  <a:pos x="198" y="64"/>
                </a:cxn>
                <a:cxn ang="0">
                  <a:pos x="219" y="64"/>
                </a:cxn>
                <a:cxn ang="0">
                  <a:pos x="230" y="97"/>
                </a:cxn>
                <a:cxn ang="0">
                  <a:pos x="213" y="109"/>
                </a:cxn>
                <a:cxn ang="0">
                  <a:pos x="210" y="137"/>
                </a:cxn>
                <a:cxn ang="0">
                  <a:pos x="225" y="152"/>
                </a:cxn>
                <a:cxn ang="0">
                  <a:pos x="210" y="183"/>
                </a:cxn>
                <a:cxn ang="0">
                  <a:pos x="189" y="179"/>
                </a:cxn>
                <a:cxn ang="0">
                  <a:pos x="167" y="198"/>
                </a:cxn>
                <a:cxn ang="0">
                  <a:pos x="167" y="220"/>
                </a:cxn>
                <a:cxn ang="0">
                  <a:pos x="135" y="230"/>
                </a:cxn>
                <a:cxn ang="0">
                  <a:pos x="123" y="213"/>
                </a:cxn>
                <a:cxn ang="0">
                  <a:pos x="115" y="163"/>
                </a:cxn>
                <a:cxn ang="0">
                  <a:pos x="136" y="158"/>
                </a:cxn>
                <a:cxn ang="0">
                  <a:pos x="153" y="144"/>
                </a:cxn>
                <a:cxn ang="0">
                  <a:pos x="161" y="131"/>
                </a:cxn>
                <a:cxn ang="0">
                  <a:pos x="161" y="103"/>
                </a:cxn>
                <a:cxn ang="0">
                  <a:pos x="147" y="80"/>
                </a:cxn>
                <a:cxn ang="0">
                  <a:pos x="130" y="71"/>
                </a:cxn>
                <a:cxn ang="0">
                  <a:pos x="115" y="19"/>
                </a:cxn>
                <a:cxn ang="0">
                  <a:pos x="11" y="167"/>
                </a:cxn>
                <a:cxn ang="0">
                  <a:pos x="1" y="135"/>
                </a:cxn>
                <a:cxn ang="0">
                  <a:pos x="19" y="123"/>
                </a:cxn>
                <a:cxn ang="0">
                  <a:pos x="20" y="94"/>
                </a:cxn>
                <a:cxn ang="0">
                  <a:pos x="5" y="79"/>
                </a:cxn>
                <a:cxn ang="0">
                  <a:pos x="21" y="48"/>
                </a:cxn>
                <a:cxn ang="0">
                  <a:pos x="42" y="52"/>
                </a:cxn>
                <a:cxn ang="0">
                  <a:pos x="63" y="34"/>
                </a:cxn>
                <a:cxn ang="0">
                  <a:pos x="63" y="12"/>
                </a:cxn>
                <a:cxn ang="0">
                  <a:pos x="97" y="1"/>
                </a:cxn>
                <a:cxn ang="0">
                  <a:pos x="109" y="19"/>
                </a:cxn>
                <a:cxn ang="0">
                  <a:pos x="115" y="68"/>
                </a:cxn>
                <a:cxn ang="0">
                  <a:pos x="94" y="73"/>
                </a:cxn>
                <a:cxn ang="0">
                  <a:pos x="78" y="88"/>
                </a:cxn>
                <a:cxn ang="0">
                  <a:pos x="71" y="100"/>
                </a:cxn>
                <a:cxn ang="0">
                  <a:pos x="71" y="129"/>
                </a:cxn>
                <a:cxn ang="0">
                  <a:pos x="84" y="151"/>
                </a:cxn>
                <a:cxn ang="0">
                  <a:pos x="100" y="161"/>
                </a:cxn>
                <a:cxn ang="0">
                  <a:pos x="115" y="213"/>
                </a:cxn>
                <a:cxn ang="0">
                  <a:pos x="84" y="208"/>
                </a:cxn>
                <a:cxn ang="0">
                  <a:pos x="68" y="221"/>
                </a:cxn>
                <a:cxn ang="0">
                  <a:pos x="40" y="203"/>
                </a:cxn>
                <a:cxn ang="0">
                  <a:pos x="45" y="183"/>
                </a:cxn>
                <a:cxn ang="0">
                  <a:pos x="29" y="160"/>
                </a:cxn>
              </a:cxnLst>
              <a:rect l="0" t="0" r="r" b="b"/>
              <a:pathLst>
                <a:path w="231" h="231">
                  <a:moveTo>
                    <a:pt x="115" y="19"/>
                  </a:moveTo>
                  <a:lnTo>
                    <a:pt x="115" y="19"/>
                  </a:lnTo>
                  <a:lnTo>
                    <a:pt x="131" y="20"/>
                  </a:lnTo>
                  <a:lnTo>
                    <a:pt x="146" y="24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63" y="10"/>
                  </a:lnTo>
                  <a:lnTo>
                    <a:pt x="173" y="15"/>
                  </a:lnTo>
                  <a:lnTo>
                    <a:pt x="183" y="21"/>
                  </a:lnTo>
                  <a:lnTo>
                    <a:pt x="192" y="29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87" y="48"/>
                  </a:lnTo>
                  <a:lnTo>
                    <a:pt x="193" y="56"/>
                  </a:lnTo>
                  <a:lnTo>
                    <a:pt x="198" y="64"/>
                  </a:lnTo>
                  <a:lnTo>
                    <a:pt x="203" y="72"/>
                  </a:lnTo>
                  <a:lnTo>
                    <a:pt x="219" y="64"/>
                  </a:lnTo>
                  <a:lnTo>
                    <a:pt x="219" y="64"/>
                  </a:lnTo>
                  <a:lnTo>
                    <a:pt x="224" y="74"/>
                  </a:lnTo>
                  <a:lnTo>
                    <a:pt x="228" y="85"/>
                  </a:lnTo>
                  <a:lnTo>
                    <a:pt x="230" y="97"/>
                  </a:lnTo>
                  <a:lnTo>
                    <a:pt x="231" y="108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13" y="119"/>
                  </a:lnTo>
                  <a:lnTo>
                    <a:pt x="213" y="127"/>
                  </a:lnTo>
                  <a:lnTo>
                    <a:pt x="210" y="137"/>
                  </a:lnTo>
                  <a:lnTo>
                    <a:pt x="208" y="147"/>
                  </a:lnTo>
                  <a:lnTo>
                    <a:pt x="225" y="152"/>
                  </a:lnTo>
                  <a:lnTo>
                    <a:pt x="225" y="152"/>
                  </a:lnTo>
                  <a:lnTo>
                    <a:pt x="221" y="163"/>
                  </a:lnTo>
                  <a:lnTo>
                    <a:pt x="217" y="173"/>
                  </a:lnTo>
                  <a:lnTo>
                    <a:pt x="210" y="183"/>
                  </a:lnTo>
                  <a:lnTo>
                    <a:pt x="203" y="192"/>
                  </a:lnTo>
                  <a:lnTo>
                    <a:pt x="189" y="179"/>
                  </a:lnTo>
                  <a:lnTo>
                    <a:pt x="189" y="179"/>
                  </a:lnTo>
                  <a:lnTo>
                    <a:pt x="183" y="187"/>
                  </a:lnTo>
                  <a:lnTo>
                    <a:pt x="176" y="193"/>
                  </a:lnTo>
                  <a:lnTo>
                    <a:pt x="167" y="198"/>
                  </a:lnTo>
                  <a:lnTo>
                    <a:pt x="160" y="203"/>
                  </a:lnTo>
                  <a:lnTo>
                    <a:pt x="167" y="220"/>
                  </a:lnTo>
                  <a:lnTo>
                    <a:pt x="167" y="220"/>
                  </a:lnTo>
                  <a:lnTo>
                    <a:pt x="157" y="224"/>
                  </a:lnTo>
                  <a:lnTo>
                    <a:pt x="146" y="228"/>
                  </a:lnTo>
                  <a:lnTo>
                    <a:pt x="135" y="230"/>
                  </a:lnTo>
                  <a:lnTo>
                    <a:pt x="124" y="231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15" y="21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23" y="162"/>
                  </a:lnTo>
                  <a:lnTo>
                    <a:pt x="130" y="161"/>
                  </a:lnTo>
                  <a:lnTo>
                    <a:pt x="136" y="158"/>
                  </a:lnTo>
                  <a:lnTo>
                    <a:pt x="144" y="155"/>
                  </a:lnTo>
                  <a:lnTo>
                    <a:pt x="149" y="150"/>
                  </a:lnTo>
                  <a:lnTo>
                    <a:pt x="153" y="144"/>
                  </a:lnTo>
                  <a:lnTo>
                    <a:pt x="157" y="137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62" y="121"/>
                  </a:lnTo>
                  <a:lnTo>
                    <a:pt x="162" y="113"/>
                  </a:lnTo>
                  <a:lnTo>
                    <a:pt x="161" y="103"/>
                  </a:lnTo>
                  <a:lnTo>
                    <a:pt x="158" y="94"/>
                  </a:lnTo>
                  <a:lnTo>
                    <a:pt x="153" y="87"/>
                  </a:lnTo>
                  <a:lnTo>
                    <a:pt x="147" y="80"/>
                  </a:lnTo>
                  <a:lnTo>
                    <a:pt x="140" y="74"/>
                  </a:lnTo>
                  <a:lnTo>
                    <a:pt x="130" y="71"/>
                  </a:lnTo>
                  <a:lnTo>
                    <a:pt x="130" y="71"/>
                  </a:lnTo>
                  <a:lnTo>
                    <a:pt x="123" y="69"/>
                  </a:lnTo>
                  <a:lnTo>
                    <a:pt x="115" y="68"/>
                  </a:lnTo>
                  <a:lnTo>
                    <a:pt x="115" y="19"/>
                  </a:lnTo>
                  <a:close/>
                  <a:moveTo>
                    <a:pt x="29" y="160"/>
                  </a:moveTo>
                  <a:lnTo>
                    <a:pt x="11" y="167"/>
                  </a:lnTo>
                  <a:lnTo>
                    <a:pt x="11" y="167"/>
                  </a:lnTo>
                  <a:lnTo>
                    <a:pt x="8" y="157"/>
                  </a:lnTo>
                  <a:lnTo>
                    <a:pt x="4" y="146"/>
                  </a:lnTo>
                  <a:lnTo>
                    <a:pt x="1" y="135"/>
                  </a:lnTo>
                  <a:lnTo>
                    <a:pt x="0" y="124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7" y="114"/>
                  </a:lnTo>
                  <a:lnTo>
                    <a:pt x="19" y="104"/>
                  </a:lnTo>
                  <a:lnTo>
                    <a:pt x="20" y="94"/>
                  </a:lnTo>
                  <a:lnTo>
                    <a:pt x="24" y="85"/>
                  </a:lnTo>
                  <a:lnTo>
                    <a:pt x="5" y="79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5" y="58"/>
                  </a:lnTo>
                  <a:lnTo>
                    <a:pt x="21" y="48"/>
                  </a:lnTo>
                  <a:lnTo>
                    <a:pt x="29" y="4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8" y="45"/>
                  </a:lnTo>
                  <a:lnTo>
                    <a:pt x="56" y="38"/>
                  </a:lnTo>
                  <a:lnTo>
                    <a:pt x="63" y="34"/>
                  </a:lnTo>
                  <a:lnTo>
                    <a:pt x="72" y="29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74" y="8"/>
                  </a:lnTo>
                  <a:lnTo>
                    <a:pt x="85" y="4"/>
                  </a:lnTo>
                  <a:lnTo>
                    <a:pt x="97" y="1"/>
                  </a:lnTo>
                  <a:lnTo>
                    <a:pt x="108" y="0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5" y="19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08" y="69"/>
                  </a:lnTo>
                  <a:lnTo>
                    <a:pt x="102" y="71"/>
                  </a:lnTo>
                  <a:lnTo>
                    <a:pt x="94" y="73"/>
                  </a:lnTo>
                  <a:lnTo>
                    <a:pt x="88" y="77"/>
                  </a:lnTo>
                  <a:lnTo>
                    <a:pt x="83" y="82"/>
                  </a:lnTo>
                  <a:lnTo>
                    <a:pt x="78" y="88"/>
                  </a:lnTo>
                  <a:lnTo>
                    <a:pt x="74" y="94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68" y="110"/>
                  </a:lnTo>
                  <a:lnTo>
                    <a:pt x="68" y="120"/>
                  </a:lnTo>
                  <a:lnTo>
                    <a:pt x="71" y="129"/>
                  </a:lnTo>
                  <a:lnTo>
                    <a:pt x="73" y="137"/>
                  </a:lnTo>
                  <a:lnTo>
                    <a:pt x="78" y="145"/>
                  </a:lnTo>
                  <a:lnTo>
                    <a:pt x="84" y="151"/>
                  </a:lnTo>
                  <a:lnTo>
                    <a:pt x="92" y="157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8" y="162"/>
                  </a:lnTo>
                  <a:lnTo>
                    <a:pt x="115" y="163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00" y="212"/>
                  </a:lnTo>
                  <a:lnTo>
                    <a:pt x="84" y="208"/>
                  </a:lnTo>
                  <a:lnTo>
                    <a:pt x="79" y="226"/>
                  </a:lnTo>
                  <a:lnTo>
                    <a:pt x="79" y="226"/>
                  </a:lnTo>
                  <a:lnTo>
                    <a:pt x="68" y="221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3"/>
                  </a:lnTo>
                  <a:lnTo>
                    <a:pt x="52" y="189"/>
                  </a:lnTo>
                  <a:lnTo>
                    <a:pt x="52" y="189"/>
                  </a:lnTo>
                  <a:lnTo>
                    <a:pt x="45" y="183"/>
                  </a:lnTo>
                  <a:lnTo>
                    <a:pt x="38" y="176"/>
                  </a:lnTo>
                  <a:lnTo>
                    <a:pt x="34" y="168"/>
                  </a:lnTo>
                  <a:lnTo>
                    <a:pt x="29" y="160"/>
                  </a:lnTo>
                  <a:lnTo>
                    <a:pt x="29" y="1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F1824598-9EB1-461E-81E4-E8250B896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55" y="2589225"/>
              <a:ext cx="190500" cy="19050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70" y="10"/>
                </a:cxn>
                <a:cxn ang="0">
                  <a:pos x="163" y="47"/>
                </a:cxn>
                <a:cxn ang="0">
                  <a:pos x="186" y="65"/>
                </a:cxn>
                <a:cxn ang="0">
                  <a:pos x="222" y="53"/>
                </a:cxn>
                <a:cxn ang="0">
                  <a:pos x="234" y="76"/>
                </a:cxn>
                <a:cxn ang="0">
                  <a:pos x="204" y="107"/>
                </a:cxn>
                <a:cxn ang="0">
                  <a:pos x="205" y="127"/>
                </a:cxn>
                <a:cxn ang="0">
                  <a:pos x="236" y="157"/>
                </a:cxn>
                <a:cxn ang="0">
                  <a:pos x="225" y="180"/>
                </a:cxn>
                <a:cxn ang="0">
                  <a:pos x="182" y="178"/>
                </a:cxn>
                <a:cxn ang="0">
                  <a:pos x="168" y="190"/>
                </a:cxn>
                <a:cxn ang="0">
                  <a:pos x="151" y="199"/>
                </a:cxn>
                <a:cxn ang="0">
                  <a:pos x="154" y="236"/>
                </a:cxn>
                <a:cxn ang="0">
                  <a:pos x="121" y="240"/>
                </a:cxn>
                <a:cxn ang="0">
                  <a:pos x="134" y="189"/>
                </a:cxn>
                <a:cxn ang="0">
                  <a:pos x="158" y="179"/>
                </a:cxn>
                <a:cxn ang="0">
                  <a:pos x="184" y="148"/>
                </a:cxn>
                <a:cxn ang="0">
                  <a:pos x="191" y="109"/>
                </a:cxn>
                <a:cxn ang="0">
                  <a:pos x="182" y="85"/>
                </a:cxn>
                <a:cxn ang="0">
                  <a:pos x="160" y="62"/>
                </a:cxn>
                <a:cxn ang="0">
                  <a:pos x="131" y="50"/>
                </a:cxn>
                <a:cxn ang="0">
                  <a:pos x="121" y="34"/>
                </a:cxn>
                <a:cxn ang="0">
                  <a:pos x="121" y="240"/>
                </a:cxn>
                <a:cxn ang="0">
                  <a:pos x="114" y="204"/>
                </a:cxn>
                <a:cxn ang="0">
                  <a:pos x="95" y="200"/>
                </a:cxn>
                <a:cxn ang="0">
                  <a:pos x="60" y="224"/>
                </a:cxn>
                <a:cxn ang="0">
                  <a:pos x="39" y="208"/>
                </a:cxn>
                <a:cxn ang="0">
                  <a:pos x="51" y="167"/>
                </a:cxn>
                <a:cxn ang="0">
                  <a:pos x="42" y="149"/>
                </a:cxn>
                <a:cxn ang="0">
                  <a:pos x="37" y="131"/>
                </a:cxn>
                <a:cxn ang="0">
                  <a:pos x="0" y="122"/>
                </a:cxn>
                <a:cxn ang="0">
                  <a:pos x="6" y="83"/>
                </a:cxn>
                <a:cxn ang="0">
                  <a:pos x="43" y="85"/>
                </a:cxn>
                <a:cxn ang="0">
                  <a:pos x="60" y="62"/>
                </a:cxn>
                <a:cxn ang="0">
                  <a:pos x="42" y="27"/>
                </a:cxn>
                <a:cxn ang="0">
                  <a:pos x="78" y="7"/>
                </a:cxn>
                <a:cxn ang="0">
                  <a:pos x="105" y="37"/>
                </a:cxn>
                <a:cxn ang="0">
                  <a:pos x="121" y="49"/>
                </a:cxn>
                <a:cxn ang="0">
                  <a:pos x="95" y="54"/>
                </a:cxn>
                <a:cxn ang="0">
                  <a:pos x="63" y="79"/>
                </a:cxn>
                <a:cxn ang="0">
                  <a:pos x="51" y="117"/>
                </a:cxn>
                <a:cxn ang="0">
                  <a:pos x="55" y="144"/>
                </a:cxn>
                <a:cxn ang="0">
                  <a:pos x="73" y="172"/>
                </a:cxn>
                <a:cxn ang="0">
                  <a:pos x="100" y="186"/>
                </a:cxn>
                <a:cxn ang="0">
                  <a:pos x="121" y="240"/>
                </a:cxn>
              </a:cxnLst>
              <a:rect l="0" t="0" r="r" b="b"/>
              <a:pathLst>
                <a:path w="240" h="240">
                  <a:moveTo>
                    <a:pt x="128" y="36"/>
                  </a:moveTo>
                  <a:lnTo>
                    <a:pt x="131" y="0"/>
                  </a:lnTo>
                  <a:lnTo>
                    <a:pt x="131" y="0"/>
                  </a:lnTo>
                  <a:lnTo>
                    <a:pt x="145" y="1"/>
                  </a:lnTo>
                  <a:lnTo>
                    <a:pt x="157" y="5"/>
                  </a:lnTo>
                  <a:lnTo>
                    <a:pt x="170" y="10"/>
                  </a:lnTo>
                  <a:lnTo>
                    <a:pt x="182" y="16"/>
                  </a:lnTo>
                  <a:lnTo>
                    <a:pt x="163" y="47"/>
                  </a:lnTo>
                  <a:lnTo>
                    <a:pt x="163" y="47"/>
                  </a:lnTo>
                  <a:lnTo>
                    <a:pt x="172" y="52"/>
                  </a:lnTo>
                  <a:lnTo>
                    <a:pt x="178" y="58"/>
                  </a:lnTo>
                  <a:lnTo>
                    <a:pt x="186" y="65"/>
                  </a:lnTo>
                  <a:lnTo>
                    <a:pt x="191" y="73"/>
                  </a:lnTo>
                  <a:lnTo>
                    <a:pt x="222" y="53"/>
                  </a:lnTo>
                  <a:lnTo>
                    <a:pt x="222" y="53"/>
                  </a:lnTo>
                  <a:lnTo>
                    <a:pt x="228" y="64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8" y="90"/>
                  </a:lnTo>
                  <a:lnTo>
                    <a:pt x="240" y="102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5" y="117"/>
                  </a:lnTo>
                  <a:lnTo>
                    <a:pt x="205" y="127"/>
                  </a:lnTo>
                  <a:lnTo>
                    <a:pt x="204" y="136"/>
                  </a:lnTo>
                  <a:lnTo>
                    <a:pt x="202" y="146"/>
                  </a:lnTo>
                  <a:lnTo>
                    <a:pt x="236" y="157"/>
                  </a:lnTo>
                  <a:lnTo>
                    <a:pt x="236" y="157"/>
                  </a:lnTo>
                  <a:lnTo>
                    <a:pt x="231" y="169"/>
                  </a:lnTo>
                  <a:lnTo>
                    <a:pt x="225" y="180"/>
                  </a:lnTo>
                  <a:lnTo>
                    <a:pt x="218" y="193"/>
                  </a:lnTo>
                  <a:lnTo>
                    <a:pt x="208" y="203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6" y="184"/>
                  </a:lnTo>
                  <a:lnTo>
                    <a:pt x="168" y="190"/>
                  </a:lnTo>
                  <a:lnTo>
                    <a:pt x="160" y="195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54" y="236"/>
                  </a:lnTo>
                  <a:lnTo>
                    <a:pt x="142" y="238"/>
                  </a:lnTo>
                  <a:lnTo>
                    <a:pt x="131" y="240"/>
                  </a:lnTo>
                  <a:lnTo>
                    <a:pt x="121" y="240"/>
                  </a:lnTo>
                  <a:lnTo>
                    <a:pt x="121" y="190"/>
                  </a:lnTo>
                  <a:lnTo>
                    <a:pt x="121" y="190"/>
                  </a:lnTo>
                  <a:lnTo>
                    <a:pt x="134" y="18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8" y="179"/>
                  </a:lnTo>
                  <a:lnTo>
                    <a:pt x="170" y="170"/>
                  </a:lnTo>
                  <a:lnTo>
                    <a:pt x="178" y="161"/>
                  </a:lnTo>
                  <a:lnTo>
                    <a:pt x="184" y="148"/>
                  </a:lnTo>
                  <a:lnTo>
                    <a:pt x="189" y="136"/>
                  </a:lnTo>
                  <a:lnTo>
                    <a:pt x="191" y="122"/>
                  </a:lnTo>
                  <a:lnTo>
                    <a:pt x="191" y="109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2" y="85"/>
                  </a:lnTo>
                  <a:lnTo>
                    <a:pt x="176" y="75"/>
                  </a:lnTo>
                  <a:lnTo>
                    <a:pt x="168" y="68"/>
                  </a:lnTo>
                  <a:lnTo>
                    <a:pt x="160" y="62"/>
                  </a:lnTo>
                  <a:lnTo>
                    <a:pt x="151" y="57"/>
                  </a:lnTo>
                  <a:lnTo>
                    <a:pt x="141" y="53"/>
                  </a:lnTo>
                  <a:lnTo>
                    <a:pt x="131" y="50"/>
                  </a:lnTo>
                  <a:lnTo>
                    <a:pt x="121" y="49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8" y="36"/>
                  </a:lnTo>
                  <a:lnTo>
                    <a:pt x="128" y="36"/>
                  </a:lnTo>
                  <a:close/>
                  <a:moveTo>
                    <a:pt x="121" y="240"/>
                  </a:moveTo>
                  <a:lnTo>
                    <a:pt x="121" y="240"/>
                  </a:lnTo>
                  <a:lnTo>
                    <a:pt x="110" y="24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04" y="203"/>
                  </a:lnTo>
                  <a:lnTo>
                    <a:pt x="95" y="200"/>
                  </a:lnTo>
                  <a:lnTo>
                    <a:pt x="87" y="196"/>
                  </a:lnTo>
                  <a:lnTo>
                    <a:pt x="78" y="193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8" y="216"/>
                  </a:lnTo>
                  <a:lnTo>
                    <a:pt x="39" y="208"/>
                  </a:lnTo>
                  <a:lnTo>
                    <a:pt x="29" y="198"/>
                  </a:lnTo>
                  <a:lnTo>
                    <a:pt x="20" y="186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46" y="158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39" y="141"/>
                  </a:lnTo>
                  <a:lnTo>
                    <a:pt x="37" y="131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3" y="96"/>
                  </a:lnTo>
                  <a:lnTo>
                    <a:pt x="6" y="83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3" y="69"/>
                  </a:lnTo>
                  <a:lnTo>
                    <a:pt x="60" y="62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42" y="27"/>
                  </a:lnTo>
                  <a:lnTo>
                    <a:pt x="53" y="20"/>
                  </a:lnTo>
                  <a:lnTo>
                    <a:pt x="64" y="12"/>
                  </a:lnTo>
                  <a:lnTo>
                    <a:pt x="78" y="7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105" y="37"/>
                  </a:lnTo>
                  <a:lnTo>
                    <a:pt x="121" y="34"/>
                  </a:lnTo>
                  <a:lnTo>
                    <a:pt x="121" y="49"/>
                  </a:lnTo>
                  <a:lnTo>
                    <a:pt x="121" y="49"/>
                  </a:lnTo>
                  <a:lnTo>
                    <a:pt x="108" y="50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83" y="60"/>
                  </a:lnTo>
                  <a:lnTo>
                    <a:pt x="72" y="69"/>
                  </a:lnTo>
                  <a:lnTo>
                    <a:pt x="63" y="79"/>
                  </a:lnTo>
                  <a:lnTo>
                    <a:pt x="57" y="91"/>
                  </a:lnTo>
                  <a:lnTo>
                    <a:pt x="52" y="104"/>
                  </a:lnTo>
                  <a:lnTo>
                    <a:pt x="51" y="117"/>
                  </a:lnTo>
                  <a:lnTo>
                    <a:pt x="51" y="131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0" y="154"/>
                  </a:lnTo>
                  <a:lnTo>
                    <a:pt x="66" y="163"/>
                  </a:lnTo>
                  <a:lnTo>
                    <a:pt x="73" y="172"/>
                  </a:lnTo>
                  <a:lnTo>
                    <a:pt x="82" y="178"/>
                  </a:lnTo>
                  <a:lnTo>
                    <a:pt x="90" y="183"/>
                  </a:lnTo>
                  <a:lnTo>
                    <a:pt x="100" y="186"/>
                  </a:lnTo>
                  <a:lnTo>
                    <a:pt x="110" y="189"/>
                  </a:lnTo>
                  <a:lnTo>
                    <a:pt x="121" y="190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838A75B-45BE-432A-8468-69F0B799D34B}"/>
              </a:ext>
            </a:extLst>
          </p:cNvPr>
          <p:cNvSpPr txBox="1"/>
          <p:nvPr/>
        </p:nvSpPr>
        <p:spPr>
          <a:xfrm>
            <a:off x="4932006" y="5529923"/>
            <a:ext cx="284952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为产品化奠定基础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5327D5-8CCA-48C8-B217-85F8739A3140}"/>
              </a:ext>
            </a:extLst>
          </p:cNvPr>
          <p:cNvSpPr txBox="1"/>
          <p:nvPr/>
        </p:nvSpPr>
        <p:spPr>
          <a:xfrm>
            <a:off x="4902489" y="4944667"/>
            <a:ext cx="2908562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形成全套生产流程</a:t>
            </a:r>
            <a:endParaRPr lang="en-US" altLang="zh-CN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FE0F1F2E-D93B-4EBD-9B4B-843F450B8E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286" y="1289801"/>
            <a:ext cx="2700794" cy="2161505"/>
          </a:xfrm>
          <a:prstGeom prst="round2DiagRect">
            <a:avLst>
              <a:gd name="adj1" fmla="val 7007"/>
              <a:gd name="adj2" fmla="val 76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F4BD1667-5890-49AD-A83D-89B06F86E5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03" y="1291306"/>
            <a:ext cx="2700794" cy="2160000"/>
          </a:xfrm>
          <a:prstGeom prst="round2DiagRect">
            <a:avLst>
              <a:gd name="adj1" fmla="val 7761"/>
              <a:gd name="adj2" fmla="val 8475"/>
            </a:avLst>
          </a:prstGeom>
          <a:solidFill>
            <a:schemeClr val="tx1">
              <a:lumMod val="50000"/>
              <a:lumOff val="50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CBE76F0-1CF6-4AE5-9786-CF8499B25D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059" y="4310304"/>
            <a:ext cx="2700000" cy="1741701"/>
          </a:xfrm>
          <a:prstGeom prst="round2DiagRect">
            <a:avLst>
              <a:gd name="adj1" fmla="val 8165"/>
              <a:gd name="adj2" fmla="val 867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07B5B534-C2A2-4188-946A-015E8FDC3B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86" y="4306355"/>
            <a:ext cx="2700794" cy="1749600"/>
          </a:xfrm>
          <a:prstGeom prst="round2DiagRect">
            <a:avLst>
              <a:gd name="adj1" fmla="val 9276"/>
              <a:gd name="adj2" fmla="val 917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8DFE722-5160-4D2D-8FE9-B0938C01593A}"/>
              </a:ext>
            </a:extLst>
          </p:cNvPr>
          <p:cNvSpPr txBox="1"/>
          <p:nvPr/>
        </p:nvSpPr>
        <p:spPr>
          <a:xfrm>
            <a:off x="1123003" y="6059972"/>
            <a:ext cx="226136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生产作业指导书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089C86-62FD-4596-8BB5-FAE4EED00C41}"/>
              </a:ext>
            </a:extLst>
          </p:cNvPr>
          <p:cNvSpPr txBox="1"/>
          <p:nvPr/>
        </p:nvSpPr>
        <p:spPr>
          <a:xfrm>
            <a:off x="1123003" y="3437465"/>
            <a:ext cx="226136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物料采购分类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224BD00-4B6A-4DC1-B71B-CC91B7B7EA7F}"/>
              </a:ext>
            </a:extLst>
          </p:cNvPr>
          <p:cNvSpPr txBox="1"/>
          <p:nvPr/>
        </p:nvSpPr>
        <p:spPr>
          <a:xfrm>
            <a:off x="4965320" y="3437465"/>
            <a:ext cx="226136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产品整机装配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224B370-9048-402D-9CBE-FE99DD1A6F5F}"/>
              </a:ext>
            </a:extLst>
          </p:cNvPr>
          <p:cNvSpPr txBox="1"/>
          <p:nvPr/>
        </p:nvSpPr>
        <p:spPr>
          <a:xfrm>
            <a:off x="8772421" y="3437465"/>
            <a:ext cx="226136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产品性能测试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8B1697D-D9A6-44FC-8820-CB5CCCDA436F}"/>
              </a:ext>
            </a:extLst>
          </p:cNvPr>
          <p:cNvSpPr txBox="1"/>
          <p:nvPr/>
        </p:nvSpPr>
        <p:spPr>
          <a:xfrm>
            <a:off x="8756379" y="6059972"/>
            <a:ext cx="226136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产品拷机测试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grpSp>
        <p:nvGrpSpPr>
          <p:cNvPr id="76" name="Group 127">
            <a:extLst>
              <a:ext uri="{FF2B5EF4-FFF2-40B4-BE49-F238E27FC236}">
                <a16:creationId xmlns:a16="http://schemas.microsoft.com/office/drawing/2014/main" id="{50C9CF45-197F-451D-9911-E3043676C241}"/>
              </a:ext>
            </a:extLst>
          </p:cNvPr>
          <p:cNvGrpSpPr>
            <a:grpSpLocks noChangeAspect="1"/>
          </p:cNvGrpSpPr>
          <p:nvPr/>
        </p:nvGrpSpPr>
        <p:grpSpPr>
          <a:xfrm>
            <a:off x="4357068" y="5566694"/>
            <a:ext cx="404327" cy="426082"/>
            <a:chOff x="2141517" y="2373325"/>
            <a:chExt cx="476251" cy="314325"/>
          </a:xfrm>
          <a:solidFill>
            <a:schemeClr val="bg1"/>
          </a:solidFill>
        </p:grpSpPr>
        <p:sp>
          <p:nvSpPr>
            <p:cNvPr id="77" name="Rectangle 22">
              <a:extLst>
                <a:ext uri="{FF2B5EF4-FFF2-40B4-BE49-F238E27FC236}">
                  <a16:creationId xmlns:a16="http://schemas.microsoft.com/office/drawing/2014/main" id="{5BE497F7-5C6F-4FBD-B70E-A009B91E3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35676B1A-D46D-4452-8092-BD4AA1FF7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79" name="Rectangle 24">
              <a:extLst>
                <a:ext uri="{FF2B5EF4-FFF2-40B4-BE49-F238E27FC236}">
                  <a16:creationId xmlns:a16="http://schemas.microsoft.com/office/drawing/2014/main" id="{1E7770EC-0C3A-4589-86BB-15BFB330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0" name="Rectangle 25">
              <a:extLst>
                <a:ext uri="{FF2B5EF4-FFF2-40B4-BE49-F238E27FC236}">
                  <a16:creationId xmlns:a16="http://schemas.microsoft.com/office/drawing/2014/main" id="{8D4BF3D3-2267-454C-B652-F79F7665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1" name="Rectangle 26">
              <a:extLst>
                <a:ext uri="{FF2B5EF4-FFF2-40B4-BE49-F238E27FC236}">
                  <a16:creationId xmlns:a16="http://schemas.microsoft.com/office/drawing/2014/main" id="{65217CC4-D2B1-4330-A79C-B2D9CDD8E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2" name="Rectangle 27">
              <a:extLst>
                <a:ext uri="{FF2B5EF4-FFF2-40B4-BE49-F238E27FC236}">
                  <a16:creationId xmlns:a16="http://schemas.microsoft.com/office/drawing/2014/main" id="{F6446969-3191-40EF-B54C-F1462912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E37DE7D8-A32D-46B7-9297-2EFDB54A6CA9}"/>
                </a:ext>
              </a:extLst>
            </p:cNvPr>
            <p:cNvSpPr/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E4309924-BE46-460C-A312-55E17477F487}"/>
                </a:ext>
              </a:extLst>
            </p:cNvPr>
            <p:cNvSpPr/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2FB95EA6-5693-4FF4-BBCA-3A471E8BBBCB}"/>
                </a:ext>
              </a:extLst>
            </p:cNvPr>
            <p:cNvSpPr/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7AE3329F-2ABE-4D1D-BFEB-01A7F4B0593F}"/>
              </a:ext>
            </a:extLst>
          </p:cNvPr>
          <p:cNvSpPr txBox="1"/>
          <p:nvPr/>
        </p:nvSpPr>
        <p:spPr>
          <a:xfrm>
            <a:off x="3510538" y="1889909"/>
            <a:ext cx="1324153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零部件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品控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C2685AF-06FD-4F09-A10C-30A6BE548555}"/>
              </a:ext>
            </a:extLst>
          </p:cNvPr>
          <p:cNvSpPr txBox="1"/>
          <p:nvPr/>
        </p:nvSpPr>
        <p:spPr>
          <a:xfrm>
            <a:off x="7345373" y="1890662"/>
            <a:ext cx="1324153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产品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ea"/>
              </a:rPr>
              <a:t>品控</a:t>
            </a:r>
            <a:endParaRPr lang="en-US" altLang="zh-CN" sz="2000" spc="2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E698B91-78A5-4F48-9DF6-0868EFC1C77E}"/>
              </a:ext>
            </a:extLst>
          </p:cNvPr>
          <p:cNvCxnSpPr/>
          <p:nvPr/>
        </p:nvCxnSpPr>
        <p:spPr>
          <a:xfrm>
            <a:off x="1283368" y="3937089"/>
            <a:ext cx="191703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AB7BD72-76B9-47EC-9E77-8DE7E74EA033}"/>
              </a:ext>
            </a:extLst>
          </p:cNvPr>
          <p:cNvCxnSpPr>
            <a:cxnSpLocks/>
          </p:cNvCxnSpPr>
          <p:nvPr/>
        </p:nvCxnSpPr>
        <p:spPr>
          <a:xfrm>
            <a:off x="1186612" y="6559596"/>
            <a:ext cx="212258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84BCEA4-46A7-499A-915D-682F607E83F4}"/>
              </a:ext>
            </a:extLst>
          </p:cNvPr>
          <p:cNvCxnSpPr/>
          <p:nvPr/>
        </p:nvCxnSpPr>
        <p:spPr>
          <a:xfrm>
            <a:off x="5145505" y="3937089"/>
            <a:ext cx="191703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2CE3E5E-28B9-4A9F-9E27-1B81D6DBD333}"/>
              </a:ext>
            </a:extLst>
          </p:cNvPr>
          <p:cNvCxnSpPr/>
          <p:nvPr/>
        </p:nvCxnSpPr>
        <p:spPr>
          <a:xfrm>
            <a:off x="8955505" y="3937089"/>
            <a:ext cx="191703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629DB1E-4CF7-4EE7-8484-2EF806BB5D15}"/>
              </a:ext>
            </a:extLst>
          </p:cNvPr>
          <p:cNvCxnSpPr/>
          <p:nvPr/>
        </p:nvCxnSpPr>
        <p:spPr>
          <a:xfrm>
            <a:off x="8947483" y="6534285"/>
            <a:ext cx="191703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7BE08A5-09AA-4F7A-8279-4F2478C82B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7059" y="1291306"/>
            <a:ext cx="2700000" cy="2160000"/>
          </a:xfrm>
          <a:prstGeom prst="round2DiagRect">
            <a:avLst>
              <a:gd name="adj1" fmla="val 7383"/>
              <a:gd name="adj2" fmla="val 705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0E9B8BBA-8DC1-4559-929F-C61DFAD31A09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2BC534-7940-43E7-9C87-617822E679E8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技术壁垒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55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A81AB6B4-C940-4744-8791-561A615D6DDD}"/>
              </a:ext>
            </a:extLst>
          </p:cNvPr>
          <p:cNvSpPr/>
          <p:nvPr/>
        </p:nvSpPr>
        <p:spPr>
          <a:xfrm>
            <a:off x="6832492" y="1260302"/>
            <a:ext cx="5079760" cy="5026008"/>
          </a:xfrm>
          <a:prstGeom prst="round2DiagRect">
            <a:avLst>
              <a:gd name="adj1" fmla="val 6225"/>
              <a:gd name="adj2" fmla="val 6393"/>
            </a:avLst>
          </a:prstGeom>
          <a:solidFill>
            <a:srgbClr val="5D73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252" y="228371"/>
            <a:ext cx="5553370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国内激光</a:t>
            </a: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装备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龙头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     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大族激光</a:t>
            </a:r>
            <a:endParaRPr lang="zh-CN" alt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9BED13-7CA9-43B3-850F-9758C4D41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179" y="3854910"/>
            <a:ext cx="159999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94D442-8888-4A7C-8023-47EAF22F2D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883" y="3854910"/>
            <a:ext cx="1593362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8DECAD-A4A3-4A10-9F4B-4E16A499DD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5506" y="1260302"/>
            <a:ext cx="159333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C00FE2-4F4E-4BF8-8316-049F3224DB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05" y="1260302"/>
            <a:ext cx="3717462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62377F-46F4-4652-9462-6A1BFAAF7902}"/>
              </a:ext>
            </a:extLst>
          </p:cNvPr>
          <p:cNvSpPr txBox="1"/>
          <p:nvPr/>
        </p:nvSpPr>
        <p:spPr>
          <a:xfrm>
            <a:off x="7261064" y="1349255"/>
            <a:ext cx="3952185" cy="1564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配套效率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达标</a:t>
            </a: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要求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97%</a:t>
            </a:r>
          </a:p>
          <a:p>
            <a:pPr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实测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效率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97.7%~99.6%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AB1C58-8EF8-4F00-B5B5-847159350DC9}"/>
              </a:ext>
            </a:extLst>
          </p:cNvPr>
          <p:cNvSpPr/>
          <p:nvPr/>
        </p:nvSpPr>
        <p:spPr>
          <a:xfrm>
            <a:off x="4786245" y="3070375"/>
            <a:ext cx="1501183" cy="1689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放大镜">
            <a:extLst>
              <a:ext uri="{FF2B5EF4-FFF2-40B4-BE49-F238E27FC236}">
                <a16:creationId xmlns:a16="http://schemas.microsoft.com/office/drawing/2014/main" id="{117DD43D-6981-46D2-A8CC-16AB28FE4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5841" y="2863193"/>
            <a:ext cx="740664" cy="7406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26779C5-8AB4-4807-B55D-7A7BB714EADB}"/>
              </a:ext>
            </a:extLst>
          </p:cNvPr>
          <p:cNvSpPr/>
          <p:nvPr/>
        </p:nvSpPr>
        <p:spPr>
          <a:xfrm>
            <a:off x="4984412" y="4639567"/>
            <a:ext cx="1474708" cy="148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放大镜">
            <a:extLst>
              <a:ext uri="{FF2B5EF4-FFF2-40B4-BE49-F238E27FC236}">
                <a16:creationId xmlns:a16="http://schemas.microsoft.com/office/drawing/2014/main" id="{F44053D9-DBB4-4949-AEDA-AF35B9460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812" y="4407559"/>
            <a:ext cx="740664" cy="7406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D327A0B-6E3A-4EF9-9ADB-2F32948608E3}"/>
              </a:ext>
            </a:extLst>
          </p:cNvPr>
          <p:cNvSpPr txBox="1"/>
          <p:nvPr/>
        </p:nvSpPr>
        <p:spPr>
          <a:xfrm>
            <a:off x="7261064" y="3795357"/>
            <a:ext cx="4440739" cy="18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配套稳定性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性能达标</a:t>
            </a: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要求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稳定效率＞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97%</a:t>
            </a:r>
          </a:p>
          <a:p>
            <a:pPr algn="just">
              <a:lnSpc>
                <a:spcPts val="35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实测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重复切换效率＞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97%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，拷机效率＞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98%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15B726-D173-4E60-A9E7-76AC01DFB30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407" y="3029582"/>
            <a:ext cx="4875953" cy="4898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C5D0E0-7B68-4346-B253-7CD7F0FC17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506" y="5672189"/>
            <a:ext cx="4874400" cy="4344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C4E50E-6894-41AC-8908-47F31B09F9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05" y="3759871"/>
            <a:ext cx="37188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058167-E5B7-42C8-A91B-3AAF96D91F3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287428" y="3154847"/>
            <a:ext cx="640979" cy="1196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5335348-A7B4-4FA7-AAF1-16CB07B86A01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6459120" y="4713622"/>
            <a:ext cx="479386" cy="117577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14514CE-2101-4374-BBE6-E8BAF8B5A52F}"/>
              </a:ext>
            </a:extLst>
          </p:cNvPr>
          <p:cNvSpPr txBox="1"/>
          <p:nvPr/>
        </p:nvSpPr>
        <p:spPr>
          <a:xfrm>
            <a:off x="4668343" y="1299601"/>
            <a:ext cx="17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试用报告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A91109-5CF4-4A30-833B-093BC70946C9}"/>
              </a:ext>
            </a:extLst>
          </p:cNvPr>
          <p:cNvSpPr txBox="1"/>
          <p:nvPr/>
        </p:nvSpPr>
        <p:spPr>
          <a:xfrm>
            <a:off x="4871975" y="3946569"/>
            <a:ext cx="17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试用报告</a:t>
            </a:r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CB7DC85A-2D69-4EAB-860B-078FDDDFE59A}"/>
              </a:ext>
            </a:extLst>
          </p:cNvPr>
          <p:cNvSpPr/>
          <p:nvPr/>
        </p:nvSpPr>
        <p:spPr>
          <a:xfrm>
            <a:off x="7537142" y="303725"/>
            <a:ext cx="360213" cy="34564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D961CD-B037-4703-80CB-325429393B1D}"/>
              </a:ext>
            </a:extLst>
          </p:cNvPr>
          <p:cNvSpPr txBox="1"/>
          <p:nvPr/>
        </p:nvSpPr>
        <p:spPr>
          <a:xfrm>
            <a:off x="1850628" y="5491813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0376192-7F05-4BAA-9AB7-246B609878E6}"/>
              </a:ext>
            </a:extLst>
          </p:cNvPr>
          <p:cNvSpPr/>
          <p:nvPr/>
        </p:nvSpPr>
        <p:spPr>
          <a:xfrm>
            <a:off x="1407128" y="4665444"/>
            <a:ext cx="1334553" cy="80711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6DD32BC-0401-476E-9BC9-4845E35BE4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820" y="235368"/>
            <a:ext cx="1471033" cy="540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CF01937-EDBF-47BD-AC92-CB3BC9FC1F74}"/>
              </a:ext>
            </a:extLst>
          </p:cNvPr>
          <p:cNvSpPr txBox="1"/>
          <p:nvPr/>
        </p:nvSpPr>
        <p:spPr>
          <a:xfrm>
            <a:off x="1428727" y="5985166"/>
            <a:ext cx="1940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光闸稳定性测试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711878-C09F-489E-8507-584B9AAEF169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E709A3-C8F1-4718-8930-E7459ED5F6A7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应用案例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21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760" y="228371"/>
            <a:ext cx="575616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国内光纤</a:t>
            </a: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激光器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龙头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       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锐科激光</a:t>
            </a:r>
            <a:endParaRPr lang="zh-CN" alt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46F9299B-63C3-4642-AC6F-AC676B2A2096}"/>
              </a:ext>
            </a:extLst>
          </p:cNvPr>
          <p:cNvSpPr/>
          <p:nvPr/>
        </p:nvSpPr>
        <p:spPr>
          <a:xfrm>
            <a:off x="7267787" y="1223802"/>
            <a:ext cx="4333748" cy="4973936"/>
          </a:xfrm>
          <a:prstGeom prst="round2DiagRect">
            <a:avLst>
              <a:gd name="adj1" fmla="val 6507"/>
              <a:gd name="adj2" fmla="val 5916"/>
            </a:avLst>
          </a:prstGeom>
          <a:solidFill>
            <a:srgbClr val="5D73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190CD3-3F2A-4D43-AE83-1951797B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874" y="3847993"/>
            <a:ext cx="3036043" cy="2090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3317BE4-F8AF-44A5-B24D-2C562D8C99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44" y="1227519"/>
            <a:ext cx="1574545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F2850D7-F9D0-4102-8733-43BF62B11D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426" y="1227519"/>
            <a:ext cx="1563636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987033C-7BC8-48F3-8843-EB684FAEB6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874" y="1262518"/>
            <a:ext cx="3036043" cy="207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B1D14C2-892F-4DC8-A102-267148BA0773}"/>
              </a:ext>
            </a:extLst>
          </p:cNvPr>
          <p:cNvGrpSpPr/>
          <p:nvPr/>
        </p:nvGrpSpPr>
        <p:grpSpPr>
          <a:xfrm>
            <a:off x="5142167" y="1223802"/>
            <a:ext cx="1629343" cy="2160000"/>
            <a:chOff x="5260573" y="1973979"/>
            <a:chExt cx="1629343" cy="2160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99BFF7D-165B-401A-8B90-D9A209F4A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0573" y="1973979"/>
              <a:ext cx="1629343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7984A3-26E3-40C6-82D4-33C0791A6F50}"/>
                </a:ext>
              </a:extLst>
            </p:cNvPr>
            <p:cNvSpPr/>
            <p:nvPr/>
          </p:nvSpPr>
          <p:spPr>
            <a:xfrm>
              <a:off x="5515059" y="3274027"/>
              <a:ext cx="1143441" cy="154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放大镜">
              <a:extLst>
                <a:ext uri="{FF2B5EF4-FFF2-40B4-BE49-F238E27FC236}">
                  <a16:creationId xmlns:a16="http://schemas.microsoft.com/office/drawing/2014/main" id="{74D79EEA-7C69-4C1C-894A-0B912D9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84016" y="3019861"/>
              <a:ext cx="740664" cy="740664"/>
            </a:xfrm>
            <a:prstGeom prst="rect">
              <a:avLst/>
            </a:prstGeom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719AB9E-C2BE-4F7A-AF90-A89991353F8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540094" y="2599383"/>
            <a:ext cx="727691" cy="98950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4062E1FC-13DE-4F1F-B9A8-F8E89C85FCB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996" y="1223802"/>
            <a:ext cx="1570251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899D87-87F2-4771-911E-B397188202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785" y="3377112"/>
            <a:ext cx="4333749" cy="423553"/>
          </a:xfrm>
          <a:prstGeom prst="rect">
            <a:avLst/>
          </a:prstGeom>
          <a:ln>
            <a:noFill/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9493727-D60C-48D9-8258-FB52D8E21264}"/>
              </a:ext>
            </a:extLst>
          </p:cNvPr>
          <p:cNvSpPr txBox="1"/>
          <p:nvPr/>
        </p:nvSpPr>
        <p:spPr>
          <a:xfrm>
            <a:off x="7379399" y="1358399"/>
            <a:ext cx="4222136" cy="1564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10kW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光闸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配套达标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要求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配套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RFL-C12000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型号激光器</a:t>
            </a: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 algn="just"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实测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配套功率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12kW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98%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05E901-CA9D-4D98-A1C1-CC341B23E899}"/>
              </a:ext>
            </a:extLst>
          </p:cNvPr>
          <p:cNvSpPr txBox="1"/>
          <p:nvPr/>
        </p:nvSpPr>
        <p:spPr>
          <a:xfrm>
            <a:off x="7379399" y="4111426"/>
            <a:ext cx="4222136" cy="15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30kW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光闸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配套达标</a:t>
            </a:r>
            <a:endParaRPr lang="en-US" altLang="zh-CN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要求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RFL-C30000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型号激光器</a:t>
            </a: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ts val="4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实测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配套功率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30kW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，效率＞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98%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D8E5243-6862-4C31-8C8E-E1E716CE1222}"/>
              </a:ext>
            </a:extLst>
          </p:cNvPr>
          <p:cNvSpPr txBox="1"/>
          <p:nvPr/>
        </p:nvSpPr>
        <p:spPr>
          <a:xfrm>
            <a:off x="3679735" y="1518681"/>
            <a:ext cx="17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试用报告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BC61779-7DDF-469C-BCC0-165D700E22C4}"/>
              </a:ext>
            </a:extLst>
          </p:cNvPr>
          <p:cNvSpPr/>
          <p:nvPr/>
        </p:nvSpPr>
        <p:spPr>
          <a:xfrm>
            <a:off x="726775" y="4580202"/>
            <a:ext cx="1223480" cy="82726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F9CA69-11CD-41C2-9F6C-988EA1473D9C}"/>
              </a:ext>
            </a:extLst>
          </p:cNvPr>
          <p:cNvSpPr txBox="1"/>
          <p:nvPr/>
        </p:nvSpPr>
        <p:spPr>
          <a:xfrm>
            <a:off x="1916042" y="5081962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pic>
        <p:nvPicPr>
          <p:cNvPr id="42" name="Picture 2" descr="https://timgsa.baidu.com/timg?image&amp;quality=80&amp;size=b9999_10000&amp;sec=1602480558121&amp;di=9dea13a946564bf66b8a91eadb7ae336&amp;imgtype=0&amp;src=http%3A%2F%2Fww1.sinaimg.cn%2Flarge%2Fbc3e14aegw1esm0ejp7sfj21kw0m5mye.jpg">
            <a:extLst>
              <a:ext uri="{FF2B5EF4-FFF2-40B4-BE49-F238E27FC236}">
                <a16:creationId xmlns:a16="http://schemas.microsoft.com/office/drawing/2014/main" id="{01A2CD47-17C8-4D04-9A7D-BA233D289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563" y="253368"/>
            <a:ext cx="2035383" cy="504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0CF5F5EA-1813-4FA8-A28F-75DA7A9E311D}"/>
              </a:ext>
            </a:extLst>
          </p:cNvPr>
          <p:cNvSpPr/>
          <p:nvPr/>
        </p:nvSpPr>
        <p:spPr>
          <a:xfrm>
            <a:off x="8197506" y="305313"/>
            <a:ext cx="360213" cy="34564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FD14E3-B49B-42DF-838F-65561E0BAF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235" y="3847277"/>
            <a:ext cx="1674355" cy="209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EDC216-F9C7-44BB-863D-ECBF7223F04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227" y="3847277"/>
            <a:ext cx="1401090" cy="2091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DD4B54-AC74-4A10-B162-937EFE11A226}"/>
              </a:ext>
            </a:extLst>
          </p:cNvPr>
          <p:cNvSpPr txBox="1"/>
          <p:nvPr/>
        </p:nvSpPr>
        <p:spPr>
          <a:xfrm>
            <a:off x="5480162" y="5909230"/>
            <a:ext cx="144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切割应用测试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F18609-56F2-412D-87D0-4F44ED7C3335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1097447-2255-4EC5-9F02-3FB01BF7EAE0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应用案例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16DDC4-A6A3-40C0-A4FA-A71C403CE417}"/>
              </a:ext>
            </a:extLst>
          </p:cNvPr>
          <p:cNvSpPr txBox="1"/>
          <p:nvPr/>
        </p:nvSpPr>
        <p:spPr>
          <a:xfrm>
            <a:off x="980194" y="5909230"/>
            <a:ext cx="1940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光闸稳定性测试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2CAA7A-F671-4063-8481-A8141EFECB64}"/>
              </a:ext>
            </a:extLst>
          </p:cNvPr>
          <p:cNvSpPr txBox="1"/>
          <p:nvPr/>
        </p:nvSpPr>
        <p:spPr>
          <a:xfrm>
            <a:off x="3559917" y="5917031"/>
            <a:ext cx="1940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</p:spTree>
    <p:extLst>
      <p:ext uri="{BB962C8B-B14F-4D97-AF65-F5344CB8AC3E}">
        <p14:creationId xmlns:p14="http://schemas.microsoft.com/office/powerpoint/2010/main" val="259754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3A286545-FA89-451F-A7C6-B3A921ABC318}"/>
              </a:ext>
            </a:extLst>
          </p:cNvPr>
          <p:cNvSpPr txBox="1"/>
          <p:nvPr/>
        </p:nvSpPr>
        <p:spPr>
          <a:xfrm>
            <a:off x="515945" y="6095927"/>
            <a:ext cx="5867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实现进口光闸替代，填补国内空白，做中国装备！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0BE14F9-565D-4950-AE5C-9E9821C37C10}"/>
              </a:ext>
            </a:extLst>
          </p:cNvPr>
          <p:cNvSpPr/>
          <p:nvPr/>
        </p:nvSpPr>
        <p:spPr>
          <a:xfrm>
            <a:off x="515945" y="4888378"/>
            <a:ext cx="11210388" cy="72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依托先进固体激光工信部重点实验室，拥有丰富资源；产品上游供应链全部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国产化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，供应商提供优质零部件。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型号产品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与激光企业进行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配套销售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，推进万瓦激光装备的国产化进程；进一步拓展客户，向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制造企业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定制服务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A61D825-94C6-4A5F-8A77-6FF9CF3865BC}"/>
              </a:ext>
            </a:extLst>
          </p:cNvPr>
          <p:cNvSpPr/>
          <p:nvPr/>
        </p:nvSpPr>
        <p:spPr>
          <a:xfrm>
            <a:off x="515945" y="2519488"/>
            <a:ext cx="11337387" cy="72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攻克万瓦激光高效耦合技术，实现万瓦激光安全分配，功率达到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32000W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，耦合效率高达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，技术水平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国内唯一，国际领先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聚焦产品应用难题，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率先突破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美国封锁，实现国产光闸技术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“从零到一”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突破，填补国内在此领域的空白。</a:t>
            </a:r>
            <a:endParaRPr lang="zh-CN" altLang="en-US" sz="1400" kern="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31B712-54EB-4D18-A4E7-048752DB5F7D}"/>
              </a:ext>
            </a:extLst>
          </p:cNvPr>
          <p:cNvSpPr/>
          <p:nvPr/>
        </p:nvSpPr>
        <p:spPr>
          <a:xfrm>
            <a:off x="515945" y="3716518"/>
            <a:ext cx="10643122" cy="72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成果被评为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中国光学领域十大社会影响力事件”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，收录在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《2020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中国激光产业发展报告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产品在激光行业龙头企业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锐科激光、大族激光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进行试用，获得锐科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采购意向、大族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7000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采购意向。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24848-F84C-4D7B-88CE-31452B5B7F64}"/>
              </a:ext>
            </a:extLst>
          </p:cNvPr>
          <p:cNvSpPr/>
          <p:nvPr/>
        </p:nvSpPr>
        <p:spPr>
          <a:xfrm>
            <a:off x="515946" y="1275345"/>
            <a:ext cx="11472854" cy="72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万瓦激光应用：在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效率、质量和成本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方面颠覆传统加工，凭借更强的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加工能力、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更高的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加工效率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推动我国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制造业转型升级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的进程。</a:t>
            </a:r>
            <a:endParaRPr lang="en-US" altLang="zh-CN" sz="1400" kern="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u"/>
            </a:pP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国产替代：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国际禁运制裁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给科技行业的发展蒙上阴影，关键器件的</a:t>
            </a:r>
            <a:r>
              <a:rPr lang="zh-CN" altLang="en-US" sz="16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国产替代</a:t>
            </a:r>
            <a:r>
              <a:rPr lang="zh-CN" altLang="en-US" sz="1400" kern="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将进一步提升我国高端制造业竞争力，实现全面自主可控。</a:t>
            </a:r>
          </a:p>
        </p:txBody>
      </p:sp>
      <p:sp>
        <p:nvSpPr>
          <p:cNvPr id="24" name="矩形: 对角圆角 88">
            <a:extLst>
              <a:ext uri="{FF2B5EF4-FFF2-40B4-BE49-F238E27FC236}">
                <a16:creationId xmlns:a16="http://schemas.microsoft.com/office/drawing/2014/main" id="{08B74168-9FB3-4EF4-AB71-271C965DEA22}"/>
              </a:ext>
            </a:extLst>
          </p:cNvPr>
          <p:cNvSpPr/>
          <p:nvPr/>
        </p:nvSpPr>
        <p:spPr>
          <a:xfrm>
            <a:off x="515945" y="912923"/>
            <a:ext cx="1188000" cy="360000"/>
          </a:xfrm>
          <a:prstGeom prst="round2DiagRect">
            <a:avLst>
              <a:gd name="adj1" fmla="val 15143"/>
              <a:gd name="adj2" fmla="val 13493"/>
            </a:avLst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 业 背 景</a:t>
            </a:r>
          </a:p>
        </p:txBody>
      </p:sp>
      <p:sp>
        <p:nvSpPr>
          <p:cNvPr id="30" name="矩形: 对角圆角 88">
            <a:extLst>
              <a:ext uri="{FF2B5EF4-FFF2-40B4-BE49-F238E27FC236}">
                <a16:creationId xmlns:a16="http://schemas.microsoft.com/office/drawing/2014/main" id="{71DBC041-CF93-4B5B-9CCE-B0F854949533}"/>
              </a:ext>
            </a:extLst>
          </p:cNvPr>
          <p:cNvSpPr/>
          <p:nvPr/>
        </p:nvSpPr>
        <p:spPr>
          <a:xfrm>
            <a:off x="515945" y="2154723"/>
            <a:ext cx="1188000" cy="360000"/>
          </a:xfrm>
          <a:prstGeom prst="round2DiagRect">
            <a:avLst>
              <a:gd name="adj1" fmla="val 15143"/>
              <a:gd name="adj2" fmla="val 13493"/>
            </a:avLst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心 壁 垒</a:t>
            </a:r>
          </a:p>
        </p:txBody>
      </p:sp>
      <p:sp>
        <p:nvSpPr>
          <p:cNvPr id="31" name="矩形: 对角圆角 88">
            <a:extLst>
              <a:ext uri="{FF2B5EF4-FFF2-40B4-BE49-F238E27FC236}">
                <a16:creationId xmlns:a16="http://schemas.microsoft.com/office/drawing/2014/main" id="{2C0E50C5-EACE-4DE6-92B1-BC0024AE13AF}"/>
              </a:ext>
            </a:extLst>
          </p:cNvPr>
          <p:cNvSpPr/>
          <p:nvPr/>
        </p:nvSpPr>
        <p:spPr>
          <a:xfrm>
            <a:off x="515945" y="3344873"/>
            <a:ext cx="1188000" cy="360000"/>
          </a:xfrm>
          <a:prstGeom prst="round2DiagRect">
            <a:avLst>
              <a:gd name="adj1" fmla="val 15143"/>
              <a:gd name="adj2" fmla="val 13493"/>
            </a:avLst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 业 认 可</a:t>
            </a:r>
          </a:p>
        </p:txBody>
      </p:sp>
      <p:sp>
        <p:nvSpPr>
          <p:cNvPr id="33" name="矩形: 对角圆角 88">
            <a:extLst>
              <a:ext uri="{FF2B5EF4-FFF2-40B4-BE49-F238E27FC236}">
                <a16:creationId xmlns:a16="http://schemas.microsoft.com/office/drawing/2014/main" id="{03D671C2-AD93-4AF7-9458-DE9557B504D4}"/>
              </a:ext>
            </a:extLst>
          </p:cNvPr>
          <p:cNvSpPr/>
          <p:nvPr/>
        </p:nvSpPr>
        <p:spPr>
          <a:xfrm>
            <a:off x="515945" y="5671946"/>
            <a:ext cx="1188000" cy="360000"/>
          </a:xfrm>
          <a:prstGeom prst="round2DiagRect">
            <a:avLst>
              <a:gd name="adj1" fmla="val 15143"/>
              <a:gd name="adj2" fmla="val 13493"/>
            </a:avLst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 队 愿 景</a:t>
            </a:r>
          </a:p>
        </p:txBody>
      </p:sp>
      <p:sp>
        <p:nvSpPr>
          <p:cNvPr id="34" name="矩形: 对角圆角 88">
            <a:extLst>
              <a:ext uri="{FF2B5EF4-FFF2-40B4-BE49-F238E27FC236}">
                <a16:creationId xmlns:a16="http://schemas.microsoft.com/office/drawing/2014/main" id="{9BCCBCEB-F65B-4754-AFF9-CDD45DFB4DAF}"/>
              </a:ext>
            </a:extLst>
          </p:cNvPr>
          <p:cNvSpPr/>
          <p:nvPr/>
        </p:nvSpPr>
        <p:spPr>
          <a:xfrm>
            <a:off x="515945" y="4520537"/>
            <a:ext cx="1188000" cy="360000"/>
          </a:xfrm>
          <a:prstGeom prst="round2DiagRect">
            <a:avLst>
              <a:gd name="adj1" fmla="val 15143"/>
              <a:gd name="adj2" fmla="val 13493"/>
            </a:avLst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 业 模 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D88C11-8653-425D-83AC-DF1C4F50D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241" y="330923"/>
            <a:ext cx="2689517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项目要点概述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06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从无到有，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从千瓦到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万瓦，从样机到产品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3F186E-D187-462F-86AE-B5FA5643A141}"/>
              </a:ext>
            </a:extLst>
          </p:cNvPr>
          <p:cNvSpPr/>
          <p:nvPr/>
        </p:nvSpPr>
        <p:spPr>
          <a:xfrm>
            <a:off x="288092" y="5033620"/>
            <a:ext cx="2776216" cy="360000"/>
          </a:xfrm>
          <a:prstGeom prst="rect">
            <a:avLst/>
          </a:prstGeom>
          <a:solidFill>
            <a:srgbClr val="84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第一代（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841C1-967B-4F63-A033-E81244F18068}"/>
              </a:ext>
            </a:extLst>
          </p:cNvPr>
          <p:cNvGrpSpPr/>
          <p:nvPr/>
        </p:nvGrpSpPr>
        <p:grpSpPr>
          <a:xfrm>
            <a:off x="220723" y="5506595"/>
            <a:ext cx="2587369" cy="1142033"/>
            <a:chOff x="778" y="4984145"/>
            <a:chExt cx="2587369" cy="1142033"/>
          </a:xfrm>
        </p:grpSpPr>
        <p:sp>
          <p:nvSpPr>
            <p:cNvPr id="41" name="文本框 10">
              <a:extLst>
                <a:ext uri="{FF2B5EF4-FFF2-40B4-BE49-F238E27FC236}">
                  <a16:creationId xmlns:a16="http://schemas.microsoft.com/office/drawing/2014/main" id="{97179498-E564-4FC0-9416-4A1C3D871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943" y="4984145"/>
              <a:ext cx="22333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千瓦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光闸工程机</a:t>
              </a:r>
              <a:endPara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0">
              <a:extLst>
                <a:ext uri="{FF2B5EF4-FFF2-40B4-BE49-F238E27FC236}">
                  <a16:creationId xmlns:a16="http://schemas.microsoft.com/office/drawing/2014/main" id="{0F2A14B6-C0B9-4E69-8A23-7934BCB5A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" y="5348721"/>
              <a:ext cx="2587369" cy="77745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marL="285750" indent="-285750" algn="just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攻克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光闸核心技术</a:t>
              </a:r>
              <a:endPara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打破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美国技术封锁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D4431346-F322-4DDE-B396-026102264A71}"/>
              </a:ext>
            </a:extLst>
          </p:cNvPr>
          <p:cNvSpPr/>
          <p:nvPr/>
        </p:nvSpPr>
        <p:spPr>
          <a:xfrm>
            <a:off x="3160110" y="4240387"/>
            <a:ext cx="3011046" cy="360000"/>
          </a:xfrm>
          <a:prstGeom prst="rect">
            <a:avLst/>
          </a:prstGeom>
          <a:solidFill>
            <a:srgbClr val="69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第二代（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200DA7-7FE4-42D2-82E5-466ED50C34D1}"/>
              </a:ext>
            </a:extLst>
          </p:cNvPr>
          <p:cNvGrpSpPr/>
          <p:nvPr/>
        </p:nvGrpSpPr>
        <p:grpSpPr>
          <a:xfrm>
            <a:off x="3243480" y="4733972"/>
            <a:ext cx="2602690" cy="1141955"/>
            <a:chOff x="2782796" y="3828790"/>
            <a:chExt cx="2602690" cy="1141955"/>
          </a:xfrm>
        </p:grpSpPr>
        <p:sp>
          <p:nvSpPr>
            <p:cNvPr id="45" name="文本框 10">
              <a:extLst>
                <a:ext uri="{FF2B5EF4-FFF2-40B4-BE49-F238E27FC236}">
                  <a16:creationId xmlns:a16="http://schemas.microsoft.com/office/drawing/2014/main" id="{EF4347F7-462F-4FA3-9E5D-7D43CEA50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796" y="4193288"/>
              <a:ext cx="2602690" cy="77745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marL="285750" indent="-2857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国内首台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万瓦级光闸</a:t>
              </a:r>
              <a:endPara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填补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领域空白</a:t>
              </a:r>
              <a:endPara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10">
              <a:extLst>
                <a:ext uri="{FF2B5EF4-FFF2-40B4-BE49-F238E27FC236}">
                  <a16:creationId xmlns:a16="http://schemas.microsoft.com/office/drawing/2014/main" id="{AE93E349-4166-4452-B849-7DABF9316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3284" y="3828790"/>
              <a:ext cx="2212357" cy="36933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万瓦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光闸工程机</a:t>
              </a:r>
              <a:endPara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AF8758-16F6-459D-96C5-30A0CBBDEF11}"/>
              </a:ext>
            </a:extLst>
          </p:cNvPr>
          <p:cNvGrpSpPr/>
          <p:nvPr/>
        </p:nvGrpSpPr>
        <p:grpSpPr>
          <a:xfrm>
            <a:off x="6304600" y="3462877"/>
            <a:ext cx="5547706" cy="1640427"/>
            <a:chOff x="6024533" y="2929632"/>
            <a:chExt cx="5547706" cy="164042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BB524EA-B426-4827-855F-B777D14D398E}"/>
                </a:ext>
              </a:extLst>
            </p:cNvPr>
            <p:cNvSpPr/>
            <p:nvPr/>
          </p:nvSpPr>
          <p:spPr>
            <a:xfrm>
              <a:off x="6024533" y="2929632"/>
              <a:ext cx="5547706" cy="360000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959950E-B3A5-458D-8155-4E71A6B1FD40}"/>
                </a:ext>
              </a:extLst>
            </p:cNvPr>
            <p:cNvGrpSpPr/>
            <p:nvPr/>
          </p:nvGrpSpPr>
          <p:grpSpPr>
            <a:xfrm>
              <a:off x="6133628" y="3436462"/>
              <a:ext cx="2517755" cy="1133597"/>
              <a:chOff x="5950979" y="3189668"/>
              <a:chExt cx="2517755" cy="1133597"/>
            </a:xfrm>
          </p:grpSpPr>
          <p:sp>
            <p:nvSpPr>
              <p:cNvPr id="50" name="文本框 10">
                <a:extLst>
                  <a:ext uri="{FF2B5EF4-FFF2-40B4-BE49-F238E27FC236}">
                    <a16:creationId xmlns:a16="http://schemas.microsoft.com/office/drawing/2014/main" id="{61DE5750-5549-41A0-A199-2776C4FF5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50979" y="3545808"/>
                <a:ext cx="2517755" cy="77745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marL="285750" indent="-285750">
                  <a:lnSpc>
                    <a:spcPct val="13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配套锐科</a:t>
                </a:r>
                <a:r>
                  <a:rPr lang="zh-CN" altLang="en-US" sz="18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激光器</a:t>
                </a:r>
                <a:endParaRPr lang="en-US" altLang="zh-CN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配套大族</a:t>
                </a:r>
                <a:r>
                  <a:rPr lang="zh-CN" altLang="en-US" sz="18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激光装备</a:t>
                </a:r>
              </a:p>
            </p:txBody>
          </p:sp>
          <p:sp>
            <p:nvSpPr>
              <p:cNvPr id="51" name="文本框 10">
                <a:extLst>
                  <a:ext uri="{FF2B5EF4-FFF2-40B4-BE49-F238E27FC236}">
                    <a16:creationId xmlns:a16="http://schemas.microsoft.com/office/drawing/2014/main" id="{1946DF7C-A9FD-44BC-A933-4156B0531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7689" y="3189668"/>
                <a:ext cx="1914166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lang="zh-CN" altLang="en-US" sz="1800" b="1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万瓦</a:t>
                </a:r>
                <a:r>
                  <a:rPr lang="zh-CN" altLang="en-US" sz="18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光闸</a:t>
                </a:r>
                <a:r>
                  <a:rPr lang="zh-CN" altLang="en-US" sz="1800" b="1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US" altLang="zh-CN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C9AFF27-A0E2-401A-A25B-6CA30A3A4326}"/>
              </a:ext>
            </a:extLst>
          </p:cNvPr>
          <p:cNvGrpSpPr/>
          <p:nvPr/>
        </p:nvGrpSpPr>
        <p:grpSpPr>
          <a:xfrm>
            <a:off x="9148937" y="3968234"/>
            <a:ext cx="2632235" cy="1137190"/>
            <a:chOff x="9272430" y="2706531"/>
            <a:chExt cx="2632235" cy="1137190"/>
          </a:xfrm>
        </p:grpSpPr>
        <p:sp>
          <p:nvSpPr>
            <p:cNvPr id="53" name="文本框 10">
              <a:extLst>
                <a:ext uri="{FF2B5EF4-FFF2-40B4-BE49-F238E27FC236}">
                  <a16:creationId xmlns:a16="http://schemas.microsoft.com/office/drawing/2014/main" id="{FFF97ED1-3E9A-4737-B158-43C88BB7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2430" y="3066264"/>
              <a:ext cx="2632235" cy="77745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marL="285750" indent="-2857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最高功率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级别光闸</a:t>
              </a:r>
              <a:endPara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世界顶尖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</a:t>
              </a:r>
            </a:p>
          </p:txBody>
        </p:sp>
        <p:sp>
          <p:nvSpPr>
            <p:cNvPr id="57" name="文本框 10">
              <a:extLst>
                <a:ext uri="{FF2B5EF4-FFF2-40B4-BE49-F238E27FC236}">
                  <a16:creationId xmlns:a16="http://schemas.microsoft.com/office/drawing/2014/main" id="{9BA7098A-BCB8-43C0-8A83-CE264491F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3786" y="2706531"/>
              <a:ext cx="2272441" cy="36933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万瓦</a:t>
              </a:r>
              <a:r>
                <a:rPr lang="zh-CN" altLang="en-US" sz="18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以上光闸</a:t>
              </a:r>
              <a:r>
                <a:rPr lang="zh-CN" altLang="en-US" sz="18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endPara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直角三角形 57">
            <a:extLst>
              <a:ext uri="{FF2B5EF4-FFF2-40B4-BE49-F238E27FC236}">
                <a16:creationId xmlns:a16="http://schemas.microsoft.com/office/drawing/2014/main" id="{0CA5677C-5525-453A-93AA-43A54C23036D}"/>
              </a:ext>
            </a:extLst>
          </p:cNvPr>
          <p:cNvSpPr>
            <a:spLocks noChangeAspect="1"/>
          </p:cNvSpPr>
          <p:nvPr/>
        </p:nvSpPr>
        <p:spPr>
          <a:xfrm rot="16200000">
            <a:off x="2417976" y="4274313"/>
            <a:ext cx="646332" cy="64633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直角三角形 58">
            <a:extLst>
              <a:ext uri="{FF2B5EF4-FFF2-40B4-BE49-F238E27FC236}">
                <a16:creationId xmlns:a16="http://schemas.microsoft.com/office/drawing/2014/main" id="{C8560BB4-39A2-4532-A35C-C6675CB535A6}"/>
              </a:ext>
            </a:extLst>
          </p:cNvPr>
          <p:cNvSpPr>
            <a:spLocks noChangeAspect="1"/>
          </p:cNvSpPr>
          <p:nvPr/>
        </p:nvSpPr>
        <p:spPr>
          <a:xfrm rot="16200000">
            <a:off x="5535308" y="3478812"/>
            <a:ext cx="645645" cy="645645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BF8BA81-CE79-4AA0-8226-D0E5D4B5C5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3860" y="1401023"/>
            <a:ext cx="2325648" cy="168870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E22F6CA-5B41-48C7-AB2C-9841FDA1D2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9039" y="1271661"/>
            <a:ext cx="2816816" cy="1768882"/>
          </a:xfrm>
          <a:prstGeom prst="rect">
            <a:avLst/>
          </a:prstGeom>
        </p:spPr>
      </p:pic>
      <p:sp>
        <p:nvSpPr>
          <p:cNvPr id="63" name="文本框 10">
            <a:extLst>
              <a:ext uri="{FF2B5EF4-FFF2-40B4-BE49-F238E27FC236}">
                <a16:creationId xmlns:a16="http://schemas.microsoft.com/office/drawing/2014/main" id="{C9F4AFFD-8AE2-4D59-93DB-515785224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7871" y="3071551"/>
            <a:ext cx="2119907" cy="3693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FLOS-30kWTS-4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10">
            <a:extLst>
              <a:ext uri="{FF2B5EF4-FFF2-40B4-BE49-F238E27FC236}">
                <a16:creationId xmlns:a16="http://schemas.microsoft.com/office/drawing/2014/main" id="{CD03A79E-C615-401D-B334-8F6CDFE2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956" y="3082548"/>
            <a:ext cx="2119907" cy="3693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FLOS-10kWTS-2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4592D1D-ED07-4628-9E7D-7CA8EBA0EB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598" y="2431721"/>
            <a:ext cx="1853341" cy="154700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C3EEB2A-10D7-4A11-9F4D-9EB266A24C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18" y="3429000"/>
            <a:ext cx="1686359" cy="1447801"/>
          </a:xfrm>
          <a:prstGeom prst="rect">
            <a:avLst/>
          </a:prstGeom>
        </p:spPr>
      </p:pic>
      <p:sp>
        <p:nvSpPr>
          <p:cNvPr id="31" name="文本框 10">
            <a:extLst>
              <a:ext uri="{FF2B5EF4-FFF2-40B4-BE49-F238E27FC236}">
                <a16:creationId xmlns:a16="http://schemas.microsoft.com/office/drawing/2014/main" id="{F4212116-B3EC-405C-B128-1066F7D9C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92" y="1103800"/>
            <a:ext cx="5701964" cy="3693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从零到一，技术水平持续突破，冲破美国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IPG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最高水准</a:t>
            </a:r>
            <a:endParaRPr lang="en-US" altLang="zh-CN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9093101A-DE73-4C93-B8E4-D05DEDB84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92" y="1679950"/>
            <a:ext cx="5452996" cy="3693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提高产品稳定性与应用性，为投入市场做充分准备</a:t>
            </a:r>
            <a:endParaRPr lang="en-US" altLang="zh-CN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6E617D32-FC93-418F-860C-FF9C108F4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574" y="5672435"/>
            <a:ext cx="4375758" cy="46166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两款型号产品，推动国产替代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74ECC9-12D5-4CEE-A686-99225DFC064A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31B623-3A1E-4058-8C2C-6F162C08622B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93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取得良好的社会影响力，树立行业声誉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F9DA0E5-8EFB-404A-A7BA-2E132A2B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911" y="3921652"/>
            <a:ext cx="3600179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3C7E256-94D5-47DA-93DC-0DC98703B3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376" y="3921652"/>
            <a:ext cx="3601120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96AD9E6-0015-453B-9723-0825CBA341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143001"/>
            <a:ext cx="3600179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0F526CCA-73B2-46BB-A4E9-4833F07DBB22}"/>
              </a:ext>
            </a:extLst>
          </p:cNvPr>
          <p:cNvSpPr/>
          <p:nvPr/>
        </p:nvSpPr>
        <p:spPr>
          <a:xfrm>
            <a:off x="1924172" y="1942983"/>
            <a:ext cx="83819" cy="76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679F19B-0189-400E-A452-293AA951AE4E}"/>
              </a:ext>
            </a:extLst>
          </p:cNvPr>
          <p:cNvCxnSpPr>
            <a:cxnSpLocks/>
          </p:cNvCxnSpPr>
          <p:nvPr/>
        </p:nvCxnSpPr>
        <p:spPr>
          <a:xfrm flipV="1">
            <a:off x="1966081" y="1527175"/>
            <a:ext cx="643237" cy="46123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95643A5-3E14-494F-9591-9379D3C38A7E}"/>
              </a:ext>
            </a:extLst>
          </p:cNvPr>
          <p:cNvSpPr txBox="1"/>
          <p:nvPr/>
        </p:nvSpPr>
        <p:spPr>
          <a:xfrm>
            <a:off x="1424314" y="1175989"/>
            <a:ext cx="2686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江苏省副省长 齐家滨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32AF16-CF31-4D26-9928-14E62066FD1E}"/>
              </a:ext>
            </a:extLst>
          </p:cNvPr>
          <p:cNvSpPr txBox="1"/>
          <p:nvPr/>
        </p:nvSpPr>
        <p:spPr>
          <a:xfrm>
            <a:off x="3057210" y="2433505"/>
            <a:ext cx="796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9BBC100B-1C70-4E01-B8E6-A9C0380F3B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911" y="1143001"/>
            <a:ext cx="3600179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4098762-450B-4607-BD79-B38ACF2D8E00}"/>
              </a:ext>
            </a:extLst>
          </p:cNvPr>
          <p:cNvGrpSpPr/>
          <p:nvPr/>
        </p:nvGrpSpPr>
        <p:grpSpPr>
          <a:xfrm>
            <a:off x="5257332" y="1196899"/>
            <a:ext cx="2715554" cy="1071106"/>
            <a:chOff x="5309725" y="1184199"/>
            <a:chExt cx="2715554" cy="1071106"/>
          </a:xfrm>
        </p:grpSpPr>
        <p:sp>
          <p:nvSpPr>
            <p:cNvPr id="69" name="流程图: 接点 68">
              <a:extLst>
                <a:ext uri="{FF2B5EF4-FFF2-40B4-BE49-F238E27FC236}">
                  <a16:creationId xmlns:a16="http://schemas.microsoft.com/office/drawing/2014/main" id="{48632BCD-990B-46E3-854B-880DEB31D969}"/>
                </a:ext>
              </a:extLst>
            </p:cNvPr>
            <p:cNvSpPr/>
            <p:nvPr/>
          </p:nvSpPr>
          <p:spPr>
            <a:xfrm>
              <a:off x="5820935" y="2179105"/>
              <a:ext cx="83819" cy="762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D2E7A5C-624F-4168-86E6-BB8F2D189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2341" y="1563399"/>
              <a:ext cx="378058" cy="675888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71B73C1-7506-4B98-BA2D-5CE7BCF5169A}"/>
                </a:ext>
              </a:extLst>
            </p:cNvPr>
            <p:cNvSpPr txBox="1"/>
            <p:nvPr/>
          </p:nvSpPr>
          <p:spPr>
            <a:xfrm>
              <a:off x="5309725" y="1184199"/>
              <a:ext cx="2715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工信部副部长  张克俭</a:t>
              </a:r>
            </a:p>
          </p:txBody>
        </p:sp>
      </p:grp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AB89FB5B-C3A3-47F7-BA04-AFC32A335BB7}"/>
              </a:ext>
            </a:extLst>
          </p:cNvPr>
          <p:cNvSpPr/>
          <p:nvPr/>
        </p:nvSpPr>
        <p:spPr>
          <a:xfrm>
            <a:off x="11079284" y="2189690"/>
            <a:ext cx="83819" cy="76200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56E952DB-0A7D-438A-B92B-3821072092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376" y="1143001"/>
            <a:ext cx="3600179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64405DDF-DB17-41C2-966B-6EE56C93F4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41"/>
          <a:stretch/>
        </p:blipFill>
        <p:spPr>
          <a:xfrm>
            <a:off x="457200" y="3921652"/>
            <a:ext cx="3600179" cy="24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17D8EDF8-EC49-44BB-BD50-60BB8486C8F9}"/>
              </a:ext>
            </a:extLst>
          </p:cNvPr>
          <p:cNvSpPr txBox="1"/>
          <p:nvPr/>
        </p:nvSpPr>
        <p:spPr>
          <a:xfrm>
            <a:off x="466504" y="5197577"/>
            <a:ext cx="232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A7D1190-79F2-438D-919E-998B23913025}"/>
              </a:ext>
            </a:extLst>
          </p:cNvPr>
          <p:cNvGrpSpPr/>
          <p:nvPr/>
        </p:nvGrpSpPr>
        <p:grpSpPr>
          <a:xfrm>
            <a:off x="10169429" y="1171499"/>
            <a:ext cx="1644447" cy="995029"/>
            <a:chOff x="10347229" y="1184199"/>
            <a:chExt cx="1644447" cy="995029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DAC5001-8B06-426A-975F-15F2BFAC83CC}"/>
                </a:ext>
              </a:extLst>
            </p:cNvPr>
            <p:cNvGrpSpPr/>
            <p:nvPr/>
          </p:nvGrpSpPr>
          <p:grpSpPr>
            <a:xfrm>
              <a:off x="10347229" y="1184199"/>
              <a:ext cx="1644447" cy="956930"/>
              <a:chOff x="10340879" y="1184199"/>
              <a:chExt cx="1644447" cy="956930"/>
            </a:xfrm>
          </p:grpSpPr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60F8221-34B0-478E-909E-690095F4D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81330" y="1579642"/>
                <a:ext cx="181772" cy="561487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2A0D791-76CD-47A1-87E4-E06E1B59D8DC}"/>
                  </a:ext>
                </a:extLst>
              </p:cNvPr>
              <p:cNvSpPr txBox="1"/>
              <p:nvPr/>
            </p:nvSpPr>
            <p:spPr>
              <a:xfrm>
                <a:off x="10340879" y="1184199"/>
                <a:ext cx="16444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粟戎生 将军</a:t>
                </a:r>
              </a:p>
            </p:txBody>
          </p:sp>
        </p:grpSp>
        <p:sp>
          <p:nvSpPr>
            <p:cNvPr id="79" name="流程图: 接点 78">
              <a:extLst>
                <a:ext uri="{FF2B5EF4-FFF2-40B4-BE49-F238E27FC236}">
                  <a16:creationId xmlns:a16="http://schemas.microsoft.com/office/drawing/2014/main" id="{BDABE6B2-4ACB-4CA7-8196-01AFBB12CB2C}"/>
                </a:ext>
              </a:extLst>
            </p:cNvPr>
            <p:cNvSpPr/>
            <p:nvPr/>
          </p:nvSpPr>
          <p:spPr>
            <a:xfrm>
              <a:off x="10945469" y="2103028"/>
              <a:ext cx="83819" cy="76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61D7E436-BDE5-4DC9-8DE5-540F58EE5B46}"/>
              </a:ext>
            </a:extLst>
          </p:cNvPr>
          <p:cNvSpPr/>
          <p:nvPr/>
        </p:nvSpPr>
        <p:spPr>
          <a:xfrm>
            <a:off x="778483" y="6013093"/>
            <a:ext cx="83819" cy="76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F20E52A-56ED-4BE5-8921-4C2D10F2AF5A}"/>
              </a:ext>
            </a:extLst>
          </p:cNvPr>
          <p:cNvCxnSpPr>
            <a:cxnSpLocks/>
          </p:cNvCxnSpPr>
          <p:nvPr/>
        </p:nvCxnSpPr>
        <p:spPr>
          <a:xfrm flipV="1">
            <a:off x="820392" y="5582391"/>
            <a:ext cx="780916" cy="47460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B8219B8-C191-406F-8B8B-07489E4C7DD9}"/>
              </a:ext>
            </a:extLst>
          </p:cNvPr>
          <p:cNvCxnSpPr>
            <a:cxnSpLocks/>
            <a:endCxn id="83" idx="3"/>
          </p:cNvCxnSpPr>
          <p:nvPr/>
        </p:nvCxnSpPr>
        <p:spPr>
          <a:xfrm flipV="1">
            <a:off x="6087645" y="4663253"/>
            <a:ext cx="180722" cy="18009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04BA6C58-F8DB-4DEE-A303-F327A4C9179D}"/>
              </a:ext>
            </a:extLst>
          </p:cNvPr>
          <p:cNvSpPr/>
          <p:nvPr/>
        </p:nvSpPr>
        <p:spPr>
          <a:xfrm>
            <a:off x="6256092" y="4598212"/>
            <a:ext cx="83819" cy="76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1C9764C-0B55-4978-8BB0-210F22D72125}"/>
              </a:ext>
            </a:extLst>
          </p:cNvPr>
          <p:cNvSpPr txBox="1"/>
          <p:nvPr/>
        </p:nvSpPr>
        <p:spPr>
          <a:xfrm>
            <a:off x="4923924" y="4757912"/>
            <a:ext cx="246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锐科激光 总设计师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1686E294-9850-4CA1-B4C8-60AD33166098}"/>
              </a:ext>
            </a:extLst>
          </p:cNvPr>
          <p:cNvSpPr/>
          <p:nvPr/>
        </p:nvSpPr>
        <p:spPr>
          <a:xfrm>
            <a:off x="10049255" y="5121377"/>
            <a:ext cx="83819" cy="76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3381940-78E6-40F4-8A81-780ADDBAFBA9}"/>
              </a:ext>
            </a:extLst>
          </p:cNvPr>
          <p:cNvSpPr txBox="1"/>
          <p:nvPr/>
        </p:nvSpPr>
        <p:spPr>
          <a:xfrm>
            <a:off x="8314220" y="5478765"/>
            <a:ext cx="211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嘉陵特装 总经理</a:t>
            </a: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38A04E3-0041-4452-9BBE-44153E382507}"/>
              </a:ext>
            </a:extLst>
          </p:cNvPr>
          <p:cNvCxnSpPr>
            <a:cxnSpLocks/>
          </p:cNvCxnSpPr>
          <p:nvPr/>
        </p:nvCxnSpPr>
        <p:spPr>
          <a:xfrm flipH="1">
            <a:off x="9422653" y="5161431"/>
            <a:ext cx="668512" cy="405211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88CE5072-DA7B-49E4-9720-DECE569E672D}"/>
              </a:ext>
            </a:extLst>
          </p:cNvPr>
          <p:cNvSpPr txBox="1"/>
          <p:nvPr/>
        </p:nvSpPr>
        <p:spPr>
          <a:xfrm>
            <a:off x="9386852" y="5853934"/>
            <a:ext cx="232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60FC3592-4024-4AFC-A4F3-AD525E3D9899}"/>
              </a:ext>
            </a:extLst>
          </p:cNvPr>
          <p:cNvSpPr/>
          <p:nvPr/>
        </p:nvSpPr>
        <p:spPr>
          <a:xfrm>
            <a:off x="10891104" y="5412434"/>
            <a:ext cx="83819" cy="76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0EB166B-3A76-4459-BEF5-FACFC4A720C7}"/>
              </a:ext>
            </a:extLst>
          </p:cNvPr>
          <p:cNvCxnSpPr>
            <a:cxnSpLocks/>
          </p:cNvCxnSpPr>
          <p:nvPr/>
        </p:nvCxnSpPr>
        <p:spPr>
          <a:xfrm flipH="1">
            <a:off x="10603105" y="5471167"/>
            <a:ext cx="327658" cy="431355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B288BD39-866F-43D6-97D2-7CF50C23BBFA}"/>
              </a:ext>
            </a:extLst>
          </p:cNvPr>
          <p:cNvSpPr txBox="1"/>
          <p:nvPr/>
        </p:nvSpPr>
        <p:spPr>
          <a:xfrm>
            <a:off x="6476635" y="3122868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B9B6EE9-BF7E-43D3-8C0E-A1D8E5B5BC3F}"/>
              </a:ext>
            </a:extLst>
          </p:cNvPr>
          <p:cNvSpPr txBox="1"/>
          <p:nvPr/>
        </p:nvSpPr>
        <p:spPr>
          <a:xfrm>
            <a:off x="10883176" y="2703750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F7CB50B-5805-4FE4-9935-8BC82BD05FF9}"/>
              </a:ext>
            </a:extLst>
          </p:cNvPr>
          <p:cNvSpPr txBox="1"/>
          <p:nvPr/>
        </p:nvSpPr>
        <p:spPr>
          <a:xfrm>
            <a:off x="8308835" y="4469580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DD2C9A0-82FA-4976-AD60-024AC7BB1FBB}"/>
              </a:ext>
            </a:extLst>
          </p:cNvPr>
          <p:cNvSpPr txBox="1"/>
          <p:nvPr/>
        </p:nvSpPr>
        <p:spPr>
          <a:xfrm>
            <a:off x="6377360" y="5827916"/>
            <a:ext cx="8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 闸</a:t>
            </a: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F60216F-E1D9-48B5-95E7-0E8DCC9A88B8}"/>
              </a:ext>
            </a:extLst>
          </p:cNvPr>
          <p:cNvSpPr/>
          <p:nvPr/>
        </p:nvSpPr>
        <p:spPr>
          <a:xfrm>
            <a:off x="3132128" y="2020770"/>
            <a:ext cx="646958" cy="40011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DB059CE-6528-425A-A0CE-EF59CB10E58D}"/>
              </a:ext>
            </a:extLst>
          </p:cNvPr>
          <p:cNvSpPr/>
          <p:nvPr/>
        </p:nvSpPr>
        <p:spPr>
          <a:xfrm>
            <a:off x="7030537" y="2753204"/>
            <a:ext cx="713288" cy="44514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44D7053-74D4-452B-A6AC-88248E351ED4}"/>
              </a:ext>
            </a:extLst>
          </p:cNvPr>
          <p:cNvSpPr/>
          <p:nvPr/>
        </p:nvSpPr>
        <p:spPr>
          <a:xfrm>
            <a:off x="11046612" y="2269587"/>
            <a:ext cx="646958" cy="40011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6C1F1695-DF44-49FA-B15E-B8C656A43A94}"/>
              </a:ext>
            </a:extLst>
          </p:cNvPr>
          <p:cNvSpPr/>
          <p:nvPr/>
        </p:nvSpPr>
        <p:spPr>
          <a:xfrm>
            <a:off x="5672620" y="5162634"/>
            <a:ext cx="1288277" cy="6652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1D64403-5200-41DE-B447-527CAB750379}"/>
              </a:ext>
            </a:extLst>
          </p:cNvPr>
          <p:cNvSpPr/>
          <p:nvPr/>
        </p:nvSpPr>
        <p:spPr>
          <a:xfrm>
            <a:off x="8184089" y="4955409"/>
            <a:ext cx="892453" cy="515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DAA29E-4066-4C7F-84E1-A486EEE565B9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538A5C-2CB5-40AC-AAC7-CFD13E5B0109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社会响应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41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光闸市场：进口光闸替代，国产装备推广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E77C616-C223-46F3-9C5D-23F5B53E2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00505"/>
            <a:ext cx="12192000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激光市场规模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千亿级别，</a:t>
            </a:r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国内光闸市场规模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三十亿级别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F1A5CD0-D956-462C-B325-690D7DBF1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71" y="1122559"/>
            <a:ext cx="197976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7A8FD3C-E4F4-434A-B6FB-6D86E3B17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7566" y="1133700"/>
            <a:ext cx="1979761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380E0692-84DF-4E6B-BB03-4AAC56BF01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7476842" y="1122059"/>
            <a:ext cx="1979761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B1B9C5B-BC54-4519-B22E-0CEDF0A0EE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5393" y="1122059"/>
            <a:ext cx="1979761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4F60433-5215-43CA-A74E-91B2C9D542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6119" y="1133700"/>
            <a:ext cx="1979761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AA98DD7-04BD-4B40-85C9-00C7BF0B0CFA}"/>
              </a:ext>
            </a:extLst>
          </p:cNvPr>
          <p:cNvSpPr txBox="1"/>
          <p:nvPr/>
        </p:nvSpPr>
        <p:spPr>
          <a:xfrm>
            <a:off x="274551" y="2612018"/>
            <a:ext cx="2160000" cy="4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汽车制造</a:t>
            </a:r>
            <a:endParaRPr lang="en-US" altLang="zh-CN" sz="2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E315E11-9C59-4A20-88DC-F75E0A443A01}"/>
              </a:ext>
            </a:extLst>
          </p:cNvPr>
          <p:cNvSpPr txBox="1"/>
          <p:nvPr/>
        </p:nvSpPr>
        <p:spPr>
          <a:xfrm>
            <a:off x="9757447" y="2612018"/>
            <a:ext cx="2160000" cy="4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航母大驱</a:t>
            </a:r>
            <a:endParaRPr lang="en-US" altLang="zh-CN" sz="2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DB7688-A3C7-45C1-8F01-B588B5DD1C9F}"/>
              </a:ext>
            </a:extLst>
          </p:cNvPr>
          <p:cNvSpPr txBox="1"/>
          <p:nvPr/>
        </p:nvSpPr>
        <p:spPr>
          <a:xfrm>
            <a:off x="7386723" y="2612018"/>
            <a:ext cx="2160000" cy="4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装甲制造</a:t>
            </a:r>
            <a:endParaRPr lang="en-US" altLang="zh-CN" sz="2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5B5386-A771-45E9-ABAE-FD0C429C427C}"/>
              </a:ext>
            </a:extLst>
          </p:cNvPr>
          <p:cNvSpPr txBox="1"/>
          <p:nvPr/>
        </p:nvSpPr>
        <p:spPr>
          <a:xfrm>
            <a:off x="2645273" y="2612018"/>
            <a:ext cx="2160000" cy="4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高铁动车</a:t>
            </a:r>
            <a:endParaRPr lang="en-US" altLang="zh-CN" sz="2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ABD372E-2254-4090-9CD1-293600B0FCB8}"/>
              </a:ext>
            </a:extLst>
          </p:cNvPr>
          <p:cNvSpPr txBox="1"/>
          <p:nvPr/>
        </p:nvSpPr>
        <p:spPr>
          <a:xfrm>
            <a:off x="5015999" y="2612018"/>
            <a:ext cx="2160000" cy="4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基建用材</a:t>
            </a:r>
            <a:endParaRPr lang="en-US" altLang="zh-CN" sz="2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" name="表格 30">
            <a:extLst>
              <a:ext uri="{FF2B5EF4-FFF2-40B4-BE49-F238E27FC236}">
                <a16:creationId xmlns:a16="http://schemas.microsoft.com/office/drawing/2014/main" id="{0970648D-84A9-402B-BD2F-671F85DE8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88024"/>
              </p:ext>
            </p:extLst>
          </p:nvPr>
        </p:nvGraphicFramePr>
        <p:xfrm>
          <a:off x="364671" y="3395903"/>
          <a:ext cx="11462657" cy="18320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{8799B23B-EC83-4686-B30A-512413B5E67A}</a:tableStyleId>
              </a:tblPr>
              <a:tblGrid>
                <a:gridCol w="2750741">
                  <a:extLst>
                    <a:ext uri="{9D8B030D-6E8A-4147-A177-3AD203B41FA5}">
                      <a16:colId xmlns:a16="http://schemas.microsoft.com/office/drawing/2014/main" val="2567799030"/>
                    </a:ext>
                  </a:extLst>
                </a:gridCol>
                <a:gridCol w="1335416">
                  <a:extLst>
                    <a:ext uri="{9D8B030D-6E8A-4147-A177-3AD203B41FA5}">
                      <a16:colId xmlns:a16="http://schemas.microsoft.com/office/drawing/2014/main" val="2398163746"/>
                    </a:ext>
                  </a:extLst>
                </a:gridCol>
                <a:gridCol w="1369754">
                  <a:extLst>
                    <a:ext uri="{9D8B030D-6E8A-4147-A177-3AD203B41FA5}">
                      <a16:colId xmlns:a16="http://schemas.microsoft.com/office/drawing/2014/main" val="3527756514"/>
                    </a:ext>
                  </a:extLst>
                </a:gridCol>
                <a:gridCol w="1363978">
                  <a:extLst>
                    <a:ext uri="{9D8B030D-6E8A-4147-A177-3AD203B41FA5}">
                      <a16:colId xmlns:a16="http://schemas.microsoft.com/office/drawing/2014/main" val="3548059899"/>
                    </a:ext>
                  </a:extLst>
                </a:gridCol>
                <a:gridCol w="1442668">
                  <a:extLst>
                    <a:ext uri="{9D8B030D-6E8A-4147-A177-3AD203B41FA5}">
                      <a16:colId xmlns:a16="http://schemas.microsoft.com/office/drawing/2014/main" val="68177101"/>
                    </a:ext>
                  </a:extLst>
                </a:gridCol>
                <a:gridCol w="1626281">
                  <a:extLst>
                    <a:ext uri="{9D8B030D-6E8A-4147-A177-3AD203B41FA5}">
                      <a16:colId xmlns:a16="http://schemas.microsoft.com/office/drawing/2014/main" val="3648895089"/>
                    </a:ext>
                  </a:extLst>
                </a:gridCol>
                <a:gridCol w="1573819">
                  <a:extLst>
                    <a:ext uri="{9D8B030D-6E8A-4147-A177-3AD203B41FA5}">
                      <a16:colId xmlns:a16="http://schemas.microsoft.com/office/drawing/2014/main" val="883271227"/>
                    </a:ext>
                  </a:extLst>
                </a:gridCol>
              </a:tblGrid>
              <a:tr h="5221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相关公司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IPG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锐科激光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创鑫激光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光惠激光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其他公司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359014"/>
                  </a:ext>
                </a:extLst>
              </a:tr>
              <a:tr h="654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国内万瓦激光器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台以上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999"/>
                  </a:ext>
                </a:extLst>
              </a:tr>
              <a:tr h="654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光闸需求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11.4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8979633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A71D6CB-1E92-486D-A78A-71C0CF555FC6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53E5AB-9745-474A-BAB0-46C48212E169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19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5910" y="228371"/>
            <a:ext cx="8920413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中美贸易摩擦，国产替代全面提速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graphicFrame>
        <p:nvGraphicFramePr>
          <p:cNvPr id="17" name="表格 23">
            <a:extLst>
              <a:ext uri="{FF2B5EF4-FFF2-40B4-BE49-F238E27FC236}">
                <a16:creationId xmlns:a16="http://schemas.microsoft.com/office/drawing/2014/main" id="{7BE5FA16-0BA4-458D-A2E5-826AE0500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02978"/>
              </p:ext>
            </p:extLst>
          </p:nvPr>
        </p:nvGraphicFramePr>
        <p:xfrm>
          <a:off x="683445" y="956856"/>
          <a:ext cx="10074745" cy="383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3">
                  <a:extLst>
                    <a:ext uri="{9D8B030D-6E8A-4147-A177-3AD203B41FA5}">
                      <a16:colId xmlns:a16="http://schemas.microsoft.com/office/drawing/2014/main" val="2285842532"/>
                    </a:ext>
                  </a:extLst>
                </a:gridCol>
                <a:gridCol w="2854118">
                  <a:extLst>
                    <a:ext uri="{9D8B030D-6E8A-4147-A177-3AD203B41FA5}">
                      <a16:colId xmlns:a16="http://schemas.microsoft.com/office/drawing/2014/main" val="1881590671"/>
                    </a:ext>
                  </a:extLst>
                </a:gridCol>
                <a:gridCol w="2714467">
                  <a:extLst>
                    <a:ext uri="{9D8B030D-6E8A-4147-A177-3AD203B41FA5}">
                      <a16:colId xmlns:a16="http://schemas.microsoft.com/office/drawing/2014/main" val="4035574745"/>
                    </a:ext>
                  </a:extLst>
                </a:gridCol>
                <a:gridCol w="2581487">
                  <a:extLst>
                    <a:ext uri="{9D8B030D-6E8A-4147-A177-3AD203B41FA5}">
                      <a16:colId xmlns:a16="http://schemas.microsoft.com/office/drawing/2014/main" val="3827106499"/>
                    </a:ext>
                  </a:extLst>
                </a:gridCol>
              </a:tblGrid>
              <a:tr h="1091161">
                <a:tc>
                  <a:txBody>
                    <a:bodyPr/>
                    <a:lstStyle/>
                    <a:p>
                      <a:endParaRPr lang="zh-CN" altLang="en-US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IPG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Coherent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御镭激光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49937"/>
                  </a:ext>
                </a:extLst>
              </a:tr>
              <a:tr h="510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最大功率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kW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 kW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 kW</a:t>
                      </a:r>
                      <a:endParaRPr lang="zh-CN" altLang="en-US" sz="20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850244"/>
                  </a:ext>
                </a:extLst>
              </a:tr>
              <a:tr h="510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耦合效率</a:t>
                      </a:r>
                    </a:p>
                  </a:txBody>
                  <a:tcPr anchor="ctr"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  <a:endParaRPr lang="zh-CN" altLang="en-US" sz="20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94183"/>
                  </a:ext>
                </a:extLst>
              </a:tr>
              <a:tr h="510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稳定性</a:t>
                      </a:r>
                    </a:p>
                  </a:txBody>
                  <a:tcPr anchor="ctr"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小时拷机</a:t>
                      </a:r>
                    </a:p>
                    <a:p>
                      <a:pPr algn="ctr"/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效率波动 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1.5%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小时拷机</a:t>
                      </a:r>
                    </a:p>
                    <a:p>
                      <a:pPr algn="ctr"/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效率波动 </a:t>
                      </a:r>
                      <a:r>
                        <a:rPr lang="en-US" altLang="zh-CN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1.5%</a:t>
                      </a:r>
                      <a:endParaRPr lang="zh-CN" altLang="en-US" sz="20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小时拷机</a:t>
                      </a:r>
                    </a:p>
                    <a:p>
                      <a:pPr algn="ctr"/>
                      <a:r>
                        <a:rPr lang="zh-CN" altLang="en-US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效率波动 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zh-CN" altLang="en-US" sz="20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688222"/>
                  </a:ext>
                </a:extLst>
              </a:tr>
              <a:tr h="510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仅用于</a:t>
                      </a:r>
                      <a:r>
                        <a:rPr lang="en-US" altLang="zh-CN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IPG</a:t>
                      </a:r>
                      <a:r>
                        <a:rPr lang="zh-CN" altLang="en-US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激光器</a:t>
                      </a:r>
                      <a:endParaRPr lang="en-US" altLang="zh-CN" sz="2000" b="0" i="0" kern="12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适用欧美装备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全兼容</a:t>
                      </a:r>
                      <a:endParaRPr lang="en-US" altLang="zh-CN" sz="2000" b="0" i="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2965"/>
                  </a:ext>
                </a:extLst>
              </a:tr>
              <a:tr h="510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</a:p>
                  </a:txBody>
                  <a:tcPr anchor="ctr">
                    <a:solidFill>
                      <a:srgbClr val="5D73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  <a:r>
                        <a:rPr lang="zh-CN" altLang="en-US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 </a:t>
                      </a:r>
                      <a:r>
                        <a:rPr lang="en-US" altLang="zh-CN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 10 kW</a:t>
                      </a:r>
                      <a:endParaRPr lang="zh-CN" altLang="en-US" sz="2000" b="0" i="0" kern="12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  <a:r>
                        <a:rPr lang="zh-CN" altLang="en-US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 </a:t>
                      </a:r>
                      <a:r>
                        <a:rPr lang="en-US" altLang="zh-CN" sz="2000" b="0" i="0" kern="12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 10 kW</a:t>
                      </a:r>
                      <a:endParaRPr lang="zh-CN" altLang="en-US" sz="2000" b="0" i="0" kern="12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2000" b="0" i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 </a:t>
                      </a:r>
                      <a:r>
                        <a:rPr lang="en-US" altLang="zh-CN" sz="2000" b="0" i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 10 kW</a:t>
                      </a:r>
                      <a:endParaRPr lang="zh-CN" altLang="en-US" sz="2000" b="0" i="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75137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100B70-2FBB-47A0-A203-9EB7FD2DAFB3}"/>
              </a:ext>
            </a:extLst>
          </p:cNvPr>
          <p:cNvCxnSpPr>
            <a:cxnSpLocks/>
          </p:cNvCxnSpPr>
          <p:nvPr/>
        </p:nvCxnSpPr>
        <p:spPr>
          <a:xfrm>
            <a:off x="683446" y="956856"/>
            <a:ext cx="1914665" cy="10341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E3C05D4-8DA8-4E38-A310-D69E0EF85E7E}"/>
              </a:ext>
            </a:extLst>
          </p:cNvPr>
          <p:cNvSpPr txBox="1"/>
          <p:nvPr/>
        </p:nvSpPr>
        <p:spPr>
          <a:xfrm>
            <a:off x="1724955" y="956856"/>
            <a:ext cx="77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5FD78A-A16D-445F-A8D8-D4C09E176090}"/>
              </a:ext>
            </a:extLst>
          </p:cNvPr>
          <p:cNvSpPr txBox="1"/>
          <p:nvPr/>
        </p:nvSpPr>
        <p:spPr>
          <a:xfrm>
            <a:off x="820440" y="1339721"/>
            <a:ext cx="71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4A2595-AC03-4EE8-9DFE-B2AF411B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394" y="5413580"/>
            <a:ext cx="833885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御 镭 激 光 ， 做 中 国 装 备，填 补 国 内 空 白</a:t>
            </a:r>
            <a:endParaRPr lang="zh-CN" altLang="en-US" sz="4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AE007FD-E0E4-42E8-9475-70D8836A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42" y="1374887"/>
            <a:ext cx="2110419" cy="576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432697D-C09E-4495-A98C-996B3619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22" y="1374887"/>
            <a:ext cx="2110418" cy="5760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495705-E5CC-43E9-9575-055CE83ECC32}"/>
              </a:ext>
            </a:extLst>
          </p:cNvPr>
          <p:cNvGrpSpPr/>
          <p:nvPr/>
        </p:nvGrpSpPr>
        <p:grpSpPr>
          <a:xfrm>
            <a:off x="8454507" y="1374887"/>
            <a:ext cx="2052189" cy="576000"/>
            <a:chOff x="8759307" y="1600171"/>
            <a:chExt cx="2052189" cy="5760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14CD39A-B8E1-4E55-A0E1-24E49E4B21B7}"/>
                </a:ext>
              </a:extLst>
            </p:cNvPr>
            <p:cNvSpPr/>
            <p:nvPr/>
          </p:nvSpPr>
          <p:spPr>
            <a:xfrm>
              <a:off x="8759307" y="1600171"/>
              <a:ext cx="200141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ED23945-9EAD-4CF4-9105-07285B6B46B6}"/>
                </a:ext>
              </a:extLst>
            </p:cNvPr>
            <p:cNvGrpSpPr/>
            <p:nvPr/>
          </p:nvGrpSpPr>
          <p:grpSpPr>
            <a:xfrm>
              <a:off x="8810085" y="1650000"/>
              <a:ext cx="2001411" cy="526171"/>
              <a:chOff x="1885703" y="1966524"/>
              <a:chExt cx="1680631" cy="441838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51AD6AD3-7A5F-4008-946D-1CCE2229D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85703" y="1966524"/>
                <a:ext cx="524411" cy="441838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4E88E79-8756-4356-AA32-A681D6CFC12C}"/>
                  </a:ext>
                </a:extLst>
              </p:cNvPr>
              <p:cNvSpPr txBox="1"/>
              <p:nvPr/>
            </p:nvSpPr>
            <p:spPr>
              <a:xfrm>
                <a:off x="2372789" y="1983379"/>
                <a:ext cx="1193545" cy="38767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962878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御镭激光</a:t>
                </a:r>
              </a:p>
            </p:txBody>
          </p: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3ECF2BC-D38C-41FD-8535-236639AC3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18" y="5108600"/>
            <a:ext cx="2158037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FD4DA98-2F23-42DB-ABC3-62D32299F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7553" y="2311124"/>
            <a:ext cx="400693" cy="184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优势明显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917C48-D9C5-4D8C-8BD2-7FECD2B069A2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8FFEA1-10B6-471B-A5F7-FB34728866F6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216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建立高效的商业模式，提供优质产品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CFE42D2-914B-427D-8FCA-20383A0A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60010" y="4660416"/>
            <a:ext cx="4721517" cy="836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71A51D8-344E-417D-BD87-1424A9BA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3711" y="3271417"/>
            <a:ext cx="4710729" cy="1021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9618B0A-C35B-48A1-BB9B-C280BA7E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16323" y="2422442"/>
            <a:ext cx="4710728" cy="809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92A442-2120-4812-9E8D-B2C7707F35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2281" y="965900"/>
            <a:ext cx="4710729" cy="1079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74E6D684-FEF2-4F69-B006-A46FFB5B0A65}"/>
              </a:ext>
            </a:extLst>
          </p:cNvPr>
          <p:cNvSpPr/>
          <p:nvPr/>
        </p:nvSpPr>
        <p:spPr>
          <a:xfrm>
            <a:off x="4588065" y="2874952"/>
            <a:ext cx="1352817" cy="1077218"/>
          </a:xfrm>
          <a:prstGeom prst="rect">
            <a:avLst/>
          </a:prstGeom>
          <a:solidFill>
            <a:srgbClr val="5D739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御镭</a:t>
            </a:r>
            <a:endParaRPr lang="en-US" altLang="zh-CN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激光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5F0E6526-156D-42FA-B025-0FDBF5772911}"/>
              </a:ext>
            </a:extLst>
          </p:cNvPr>
          <p:cNvSpPr/>
          <p:nvPr/>
        </p:nvSpPr>
        <p:spPr>
          <a:xfrm>
            <a:off x="1372324" y="1245900"/>
            <a:ext cx="12707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技术支持</a:t>
            </a:r>
            <a:endParaRPr 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D74E8886-A399-46FB-B45D-AB772176B939}"/>
              </a:ext>
            </a:extLst>
          </p:cNvPr>
          <p:cNvSpPr/>
          <p:nvPr/>
        </p:nvSpPr>
        <p:spPr>
          <a:xfrm>
            <a:off x="1384411" y="2559782"/>
            <a:ext cx="118020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上游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9FFB9D4-1874-4825-AD20-5E11B91227FB}"/>
              </a:ext>
            </a:extLst>
          </p:cNvPr>
          <p:cNvCxnSpPr/>
          <p:nvPr/>
        </p:nvCxnSpPr>
        <p:spPr>
          <a:xfrm>
            <a:off x="747767" y="2418367"/>
            <a:ext cx="2413333" cy="0"/>
          </a:xfrm>
          <a:prstGeom prst="line">
            <a:avLst/>
          </a:prstGeom>
          <a:ln w="19050">
            <a:solidFill>
              <a:srgbClr val="5D739A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3F9B4E70-A000-421A-9FDC-953812DA51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41" y="1592811"/>
            <a:ext cx="2196584" cy="689583"/>
          </a:xfrm>
          <a:prstGeom prst="rect">
            <a:avLst/>
          </a:prstGeom>
          <a:ln>
            <a:noFill/>
          </a:ln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D4F4B71-C425-40FE-9422-1966224E456B}"/>
              </a:ext>
            </a:extLst>
          </p:cNvPr>
          <p:cNvSpPr/>
          <p:nvPr/>
        </p:nvSpPr>
        <p:spPr>
          <a:xfrm>
            <a:off x="604656" y="1130620"/>
            <a:ext cx="2762957" cy="4444679"/>
          </a:xfrm>
          <a:prstGeom prst="roundRect">
            <a:avLst>
              <a:gd name="adj" fmla="val 12792"/>
            </a:avLst>
          </a:prstGeom>
          <a:noFill/>
          <a:ln w="38100">
            <a:solidFill>
              <a:srgbClr val="5D739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6B9430C-11B5-46AF-931D-F5EDEA59E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47" y="3508336"/>
            <a:ext cx="992974" cy="458849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1667994-109C-4F91-A6BF-1EB6332830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034" y="3031543"/>
            <a:ext cx="1102227" cy="396000"/>
          </a:xfrm>
          <a:prstGeom prst="rect">
            <a:avLst/>
          </a:prstGeom>
          <a:ln>
            <a:noFill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772BF82-BBE9-48A4-9B00-D8CBEBB272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778" y="4133840"/>
            <a:ext cx="1133115" cy="420897"/>
          </a:xfrm>
          <a:prstGeom prst="rect">
            <a:avLst/>
          </a:prstGeom>
          <a:ln>
            <a:noFill/>
          </a:ln>
        </p:spPr>
      </p:pic>
      <p:sp>
        <p:nvSpPr>
          <p:cNvPr id="43" name="Rectangle 30">
            <a:extLst>
              <a:ext uri="{FF2B5EF4-FFF2-40B4-BE49-F238E27FC236}">
                <a16:creationId xmlns:a16="http://schemas.microsoft.com/office/drawing/2014/main" id="{EA861C1D-D95F-4789-808B-16BD90F85173}"/>
              </a:ext>
            </a:extLst>
          </p:cNvPr>
          <p:cNvSpPr/>
          <p:nvPr/>
        </p:nvSpPr>
        <p:spPr>
          <a:xfrm>
            <a:off x="2003180" y="3060702"/>
            <a:ext cx="11802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光学元件</a:t>
            </a:r>
            <a:endParaRPr 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00706B2-E293-4179-84FF-D730E583AA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546" y="4765603"/>
            <a:ext cx="1208138" cy="511923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0D3D36EB-2975-48A8-BBEC-327476F1C514}"/>
              </a:ext>
            </a:extLst>
          </p:cNvPr>
          <p:cNvSpPr/>
          <p:nvPr/>
        </p:nvSpPr>
        <p:spPr>
          <a:xfrm>
            <a:off x="1980443" y="3553094"/>
            <a:ext cx="11802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光纤器件</a:t>
            </a:r>
            <a:endParaRPr 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7B969CCE-D310-4AC9-B90D-57AB34F225E0}"/>
              </a:ext>
            </a:extLst>
          </p:cNvPr>
          <p:cNvSpPr/>
          <p:nvPr/>
        </p:nvSpPr>
        <p:spPr>
          <a:xfrm>
            <a:off x="1997063" y="4175414"/>
            <a:ext cx="11802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光电器件</a:t>
            </a:r>
            <a:endParaRPr 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7F9E8910-D913-40D2-820C-BD7AAD5C7DCC}"/>
              </a:ext>
            </a:extLst>
          </p:cNvPr>
          <p:cNvSpPr/>
          <p:nvPr/>
        </p:nvSpPr>
        <p:spPr>
          <a:xfrm>
            <a:off x="2003180" y="4835694"/>
            <a:ext cx="11802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机械封装</a:t>
            </a:r>
            <a:endParaRPr 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24509E07-759C-46E7-94E3-880858EDB01E}"/>
              </a:ext>
            </a:extLst>
          </p:cNvPr>
          <p:cNvSpPr/>
          <p:nvPr/>
        </p:nvSpPr>
        <p:spPr>
          <a:xfrm>
            <a:off x="3408399" y="2721024"/>
            <a:ext cx="1102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采购加工</a:t>
            </a:r>
            <a:endParaRPr lang="en-US" sz="16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46E2538D-5680-4F72-ADCA-5F2F0C1C524F}"/>
              </a:ext>
            </a:extLst>
          </p:cNvPr>
          <p:cNvSpPr/>
          <p:nvPr/>
        </p:nvSpPr>
        <p:spPr>
          <a:xfrm>
            <a:off x="3283103" y="3644364"/>
            <a:ext cx="13528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优质部件</a:t>
            </a:r>
            <a:endParaRPr lang="en-US" sz="16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C00F270-44B2-45EB-977C-B610DF42DBF4}"/>
              </a:ext>
            </a:extLst>
          </p:cNvPr>
          <p:cNvCxnSpPr>
            <a:cxnSpLocks/>
          </p:cNvCxnSpPr>
          <p:nvPr/>
        </p:nvCxnSpPr>
        <p:spPr>
          <a:xfrm flipV="1">
            <a:off x="5205957" y="2155484"/>
            <a:ext cx="1248712" cy="604353"/>
          </a:xfrm>
          <a:prstGeom prst="straightConnector1">
            <a:avLst/>
          </a:prstGeom>
          <a:ln w="57150">
            <a:solidFill>
              <a:srgbClr val="5D739A"/>
            </a:solidFill>
            <a:tailEnd type="triangl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628EA05-3E7F-4269-8C5E-3BB9EEC9795B}"/>
              </a:ext>
            </a:extLst>
          </p:cNvPr>
          <p:cNvCxnSpPr>
            <a:cxnSpLocks/>
          </p:cNvCxnSpPr>
          <p:nvPr/>
        </p:nvCxnSpPr>
        <p:spPr>
          <a:xfrm flipH="1" flipV="1">
            <a:off x="3426913" y="3215481"/>
            <a:ext cx="1004097" cy="14062"/>
          </a:xfrm>
          <a:prstGeom prst="straightConnector1">
            <a:avLst/>
          </a:prstGeom>
          <a:ln w="57150">
            <a:solidFill>
              <a:srgbClr val="5D739A"/>
            </a:solidFill>
            <a:tailEnd type="triangl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337E7B8-8BA7-451D-A9B1-FE6B51488840}"/>
              </a:ext>
            </a:extLst>
          </p:cNvPr>
          <p:cNvCxnSpPr>
            <a:cxnSpLocks/>
          </p:cNvCxnSpPr>
          <p:nvPr/>
        </p:nvCxnSpPr>
        <p:spPr>
          <a:xfrm>
            <a:off x="3472160" y="3541349"/>
            <a:ext cx="958850" cy="11745"/>
          </a:xfrm>
          <a:prstGeom prst="straightConnector1">
            <a:avLst/>
          </a:prstGeom>
          <a:ln w="57150">
            <a:solidFill>
              <a:srgbClr val="5D739A"/>
            </a:solidFill>
            <a:tailEnd type="triangl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4BE66F2-0330-4F64-8B29-4BC810DFDB9D}"/>
              </a:ext>
            </a:extLst>
          </p:cNvPr>
          <p:cNvCxnSpPr>
            <a:cxnSpLocks/>
          </p:cNvCxnSpPr>
          <p:nvPr/>
        </p:nvCxnSpPr>
        <p:spPr>
          <a:xfrm>
            <a:off x="5205957" y="4092449"/>
            <a:ext cx="1325780" cy="396517"/>
          </a:xfrm>
          <a:prstGeom prst="straightConnector1">
            <a:avLst/>
          </a:prstGeom>
          <a:ln w="57150">
            <a:solidFill>
              <a:srgbClr val="5D739A"/>
            </a:solidFill>
            <a:tailEnd type="triangl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30">
            <a:extLst>
              <a:ext uri="{FF2B5EF4-FFF2-40B4-BE49-F238E27FC236}">
                <a16:creationId xmlns:a16="http://schemas.microsoft.com/office/drawing/2014/main" id="{907267DE-08DA-4886-83FF-2B7CD5905205}"/>
              </a:ext>
            </a:extLst>
          </p:cNvPr>
          <p:cNvSpPr/>
          <p:nvPr/>
        </p:nvSpPr>
        <p:spPr>
          <a:xfrm>
            <a:off x="6478053" y="1851613"/>
            <a:ext cx="1000455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型号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产品</a:t>
            </a:r>
            <a:endParaRPr lang="en-US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8E54EB85-E0F9-4D7D-800D-BA8C8FE568FD}"/>
              </a:ext>
            </a:extLst>
          </p:cNvPr>
          <p:cNvSpPr/>
          <p:nvPr/>
        </p:nvSpPr>
        <p:spPr>
          <a:xfrm>
            <a:off x="7449349" y="1187458"/>
            <a:ext cx="151232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激光器企业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CAE2989C-2121-4D40-A6F8-7DD547463C54}"/>
              </a:ext>
            </a:extLst>
          </p:cNvPr>
          <p:cNvSpPr/>
          <p:nvPr/>
        </p:nvSpPr>
        <p:spPr>
          <a:xfrm>
            <a:off x="7431281" y="2116694"/>
            <a:ext cx="175471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激光装备企业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60" name="Picture 2" descr="https://timgsa.baidu.com/timg?image&amp;quality=80&amp;size=b9999_10000&amp;sec=1602480558121&amp;di=9dea13a946564bf66b8a91eadb7ae336&amp;imgtype=0&amp;src=http%3A%2F%2Fww1.sinaimg.cn%2Flarge%2Fbc3e14aegw1esm0ejp7sfj21kw0m5mye.jpg">
            <a:extLst>
              <a:ext uri="{FF2B5EF4-FFF2-40B4-BE49-F238E27FC236}">
                <a16:creationId xmlns:a16="http://schemas.microsoft.com/office/drawing/2014/main" id="{7736F5BF-B17E-4694-A0D5-D967881AD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951" y="1543011"/>
            <a:ext cx="1453842" cy="36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BF4B04B9-7BB4-46BD-BB78-42E8ACB31F9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1548" y="1575504"/>
            <a:ext cx="1375839" cy="31288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4CC9E20-DA6C-4D61-9B96-F11B1FC80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97608" y="1556851"/>
            <a:ext cx="601938" cy="40129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7D9087B-51C6-4738-9AFA-95765060FBF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2319" y="2596279"/>
            <a:ext cx="1503935" cy="33070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E9FA7F5-2C3B-468E-875C-088839B02B5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0475" y="2575956"/>
            <a:ext cx="1146200" cy="379376"/>
          </a:xfrm>
          <a:prstGeom prst="rect">
            <a:avLst/>
          </a:prstGeom>
        </p:spPr>
      </p:pic>
      <p:sp>
        <p:nvSpPr>
          <p:cNvPr id="66" name="Rectangle 30">
            <a:extLst>
              <a:ext uri="{FF2B5EF4-FFF2-40B4-BE49-F238E27FC236}">
                <a16:creationId xmlns:a16="http://schemas.microsoft.com/office/drawing/2014/main" id="{58F76F40-3C83-416B-903B-6389DAEEBA7C}"/>
              </a:ext>
            </a:extLst>
          </p:cNvPr>
          <p:cNvSpPr/>
          <p:nvPr/>
        </p:nvSpPr>
        <p:spPr>
          <a:xfrm>
            <a:off x="10916781" y="1836500"/>
            <a:ext cx="1000455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配套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销售</a:t>
            </a:r>
            <a:endParaRPr lang="en-US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7" name="Rectangle 30">
            <a:extLst>
              <a:ext uri="{FF2B5EF4-FFF2-40B4-BE49-F238E27FC236}">
                <a16:creationId xmlns:a16="http://schemas.microsoft.com/office/drawing/2014/main" id="{6CA73A5C-8773-40AF-9944-C259DCECAC0A}"/>
              </a:ext>
            </a:extLst>
          </p:cNvPr>
          <p:cNvSpPr/>
          <p:nvPr/>
        </p:nvSpPr>
        <p:spPr>
          <a:xfrm>
            <a:off x="6522501" y="4121105"/>
            <a:ext cx="1000455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特殊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产品</a:t>
            </a:r>
            <a:endParaRPr lang="en-US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E997B4FD-95FC-4F1A-80AF-8BF0C0114037}"/>
              </a:ext>
            </a:extLst>
          </p:cNvPr>
          <p:cNvSpPr/>
          <p:nvPr/>
        </p:nvSpPr>
        <p:spPr>
          <a:xfrm>
            <a:off x="10955195" y="4112093"/>
            <a:ext cx="1000455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定制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服务</a:t>
            </a:r>
            <a:endParaRPr lang="en-US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DB85259B-3C7D-41E3-B816-6C1DF52A5F2E}"/>
              </a:ext>
            </a:extLst>
          </p:cNvPr>
          <p:cNvSpPr/>
          <p:nvPr/>
        </p:nvSpPr>
        <p:spPr>
          <a:xfrm>
            <a:off x="7506208" y="3507658"/>
            <a:ext cx="175471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制造企业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DD3612C6-F780-4EDF-BB5A-3F4C30D5E2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9349" y="3974315"/>
            <a:ext cx="1874078" cy="318411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C2D6DB14-E584-470B-B51C-348F2F1D6E6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254" y="3989036"/>
            <a:ext cx="1104412" cy="660631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D685360-22ED-4A06-BAA8-A6C7EB4F447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13" y="4923677"/>
            <a:ext cx="3726910" cy="25622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7A2BDDA0-6651-426A-86D9-0C4C62ABD75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4132" y="4368848"/>
            <a:ext cx="2231280" cy="425705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3F519C2B-7746-40C5-B683-3516D8767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73650"/>
            <a:ext cx="12192000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全国产</a:t>
            </a:r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上游供应链，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配套销售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定制服务</a:t>
            </a:r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进行全国推广</a:t>
            </a:r>
            <a:endParaRPr lang="zh-CN" altLang="en-US" sz="4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476B40-7C7F-4EDB-91D7-E96E618E32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8881" y="2608724"/>
            <a:ext cx="980689" cy="360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0320649-6EE1-49EC-9244-605D011D9589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FB4043A-3C47-4DA1-A630-0E0695D54B05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24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05E5C389-E48C-4DEB-B490-08722E75A8A5}"/>
              </a:ext>
            </a:extLst>
          </p:cNvPr>
          <p:cNvSpPr/>
          <p:nvPr/>
        </p:nvSpPr>
        <p:spPr>
          <a:xfrm>
            <a:off x="593738" y="3749476"/>
            <a:ext cx="11055335" cy="2832098"/>
          </a:xfrm>
          <a:prstGeom prst="rect">
            <a:avLst/>
          </a:prstGeom>
          <a:solidFill>
            <a:srgbClr val="5D73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预计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2023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年收入突破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亿元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5811B752-C983-421A-BE18-A88BAF5EBA88}"/>
              </a:ext>
            </a:extLst>
          </p:cNvPr>
          <p:cNvCxnSpPr/>
          <p:nvPr/>
        </p:nvCxnSpPr>
        <p:spPr>
          <a:xfrm>
            <a:off x="593739" y="3742665"/>
            <a:ext cx="11055335" cy="0"/>
          </a:xfrm>
          <a:prstGeom prst="straightConnector1">
            <a:avLst/>
          </a:prstGeom>
          <a:ln w="38100">
            <a:solidFill>
              <a:srgbClr val="5D73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30">
            <a:extLst>
              <a:ext uri="{FF2B5EF4-FFF2-40B4-BE49-F238E27FC236}">
                <a16:creationId xmlns:a16="http://schemas.microsoft.com/office/drawing/2014/main" id="{ACB1FC5F-387A-4951-8EE5-E0A36B474AFC}"/>
              </a:ext>
            </a:extLst>
          </p:cNvPr>
          <p:cNvSpPr/>
          <p:nvPr/>
        </p:nvSpPr>
        <p:spPr>
          <a:xfrm>
            <a:off x="365261" y="3820743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201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4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7" name="Rectangle 30">
            <a:extLst>
              <a:ext uri="{FF2B5EF4-FFF2-40B4-BE49-F238E27FC236}">
                <a16:creationId xmlns:a16="http://schemas.microsoft.com/office/drawing/2014/main" id="{0B401F96-612D-4EEF-B847-056B96134B68}"/>
              </a:ext>
            </a:extLst>
          </p:cNvPr>
          <p:cNvSpPr/>
          <p:nvPr/>
        </p:nvSpPr>
        <p:spPr>
          <a:xfrm>
            <a:off x="2394357" y="3830211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201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9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id="{1B29164B-15ED-46B1-BF8B-E25B2AB7E22F}"/>
              </a:ext>
            </a:extLst>
          </p:cNvPr>
          <p:cNvSpPr/>
          <p:nvPr/>
        </p:nvSpPr>
        <p:spPr>
          <a:xfrm>
            <a:off x="5550158" y="3815992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9" name="Rectangle 30">
            <a:extLst>
              <a:ext uri="{FF2B5EF4-FFF2-40B4-BE49-F238E27FC236}">
                <a16:creationId xmlns:a16="http://schemas.microsoft.com/office/drawing/2014/main" id="{9F2FE3B9-5C71-48D4-9933-5BB109B61AB9}"/>
              </a:ext>
            </a:extLst>
          </p:cNvPr>
          <p:cNvSpPr/>
          <p:nvPr/>
        </p:nvSpPr>
        <p:spPr>
          <a:xfrm>
            <a:off x="3951121" y="3830211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0" name="Rectangle 30">
            <a:extLst>
              <a:ext uri="{FF2B5EF4-FFF2-40B4-BE49-F238E27FC236}">
                <a16:creationId xmlns:a16="http://schemas.microsoft.com/office/drawing/2014/main" id="{5CC98744-4AAC-45B8-9612-2231DE62EEAD}"/>
              </a:ext>
            </a:extLst>
          </p:cNvPr>
          <p:cNvSpPr/>
          <p:nvPr/>
        </p:nvSpPr>
        <p:spPr>
          <a:xfrm>
            <a:off x="9827208" y="3846989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3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1" name="Rectangle 30">
            <a:extLst>
              <a:ext uri="{FF2B5EF4-FFF2-40B4-BE49-F238E27FC236}">
                <a16:creationId xmlns:a16="http://schemas.microsoft.com/office/drawing/2014/main" id="{D5A28882-BF34-4257-846C-84A7AF09DE90}"/>
              </a:ext>
            </a:extLst>
          </p:cNvPr>
          <p:cNvSpPr/>
          <p:nvPr/>
        </p:nvSpPr>
        <p:spPr>
          <a:xfrm>
            <a:off x="7528934" y="3835259"/>
            <a:ext cx="1092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</a:t>
            </a:r>
            <a:endParaRPr 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006B42-256F-44EA-89DD-8A967F36F047}"/>
              </a:ext>
            </a:extLst>
          </p:cNvPr>
          <p:cNvGrpSpPr/>
          <p:nvPr/>
        </p:nvGrpSpPr>
        <p:grpSpPr>
          <a:xfrm rot="10800000">
            <a:off x="907334" y="4313725"/>
            <a:ext cx="5188668" cy="515569"/>
            <a:chOff x="-609556" y="3044229"/>
            <a:chExt cx="6705555" cy="947256"/>
          </a:xfrm>
        </p:grpSpPr>
        <p:sp>
          <p:nvSpPr>
            <p:cNvPr id="83" name="左大括号 82">
              <a:extLst>
                <a:ext uri="{FF2B5EF4-FFF2-40B4-BE49-F238E27FC236}">
                  <a16:creationId xmlns:a16="http://schemas.microsoft.com/office/drawing/2014/main" id="{E1FE701C-AD87-4B8F-BC10-B6488DA17D7E}"/>
                </a:ext>
              </a:extLst>
            </p:cNvPr>
            <p:cNvSpPr/>
            <p:nvPr/>
          </p:nvSpPr>
          <p:spPr>
            <a:xfrm rot="5400000">
              <a:off x="2441993" y="337478"/>
              <a:ext cx="602458" cy="6705555"/>
            </a:xfrm>
            <a:prstGeom prst="leftBrace">
              <a:avLst>
                <a:gd name="adj1" fmla="val 0"/>
                <a:gd name="adj2" fmla="val 36506"/>
              </a:avLst>
            </a:prstGeom>
            <a:ln w="38100">
              <a:solidFill>
                <a:srgbClr val="5D739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55EBA22-68AE-4614-AFF8-4A077B06DE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48019" y="3044229"/>
              <a:ext cx="0" cy="295905"/>
            </a:xfrm>
            <a:prstGeom prst="straightConnector1">
              <a:avLst/>
            </a:prstGeom>
            <a:ln w="38100">
              <a:solidFill>
                <a:srgbClr val="5D73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13B6C82B-587D-4E84-81DC-6977B6FF7F56}"/>
              </a:ext>
            </a:extLst>
          </p:cNvPr>
          <p:cNvSpPr txBox="1"/>
          <p:nvPr/>
        </p:nvSpPr>
        <p:spPr bwMode="auto">
          <a:xfrm>
            <a:off x="7528934" y="4833968"/>
            <a:ext cx="3610528" cy="139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定位：配套销售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产品定制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客户：锐科激光、大族激光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继续拓展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家客户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定位：进口光闸替代，填补国内空白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A31FD29B-99BC-47E5-B8EB-35D928619E9A}"/>
              </a:ext>
            </a:extLst>
          </p:cNvPr>
          <p:cNvGrpSpPr/>
          <p:nvPr/>
        </p:nvGrpSpPr>
        <p:grpSpPr>
          <a:xfrm rot="10800000">
            <a:off x="6232135" y="4324997"/>
            <a:ext cx="4266389" cy="558421"/>
            <a:chOff x="3751169" y="2929859"/>
            <a:chExt cx="2376311" cy="1061627"/>
          </a:xfrm>
        </p:grpSpPr>
        <p:sp>
          <p:nvSpPr>
            <p:cNvPr id="87" name="左大括号 86">
              <a:extLst>
                <a:ext uri="{FF2B5EF4-FFF2-40B4-BE49-F238E27FC236}">
                  <a16:creationId xmlns:a16="http://schemas.microsoft.com/office/drawing/2014/main" id="{FCEAD783-BE05-4F6A-B09C-B72DE95E5467}"/>
                </a:ext>
              </a:extLst>
            </p:cNvPr>
            <p:cNvSpPr/>
            <p:nvPr/>
          </p:nvSpPr>
          <p:spPr>
            <a:xfrm rot="5400000">
              <a:off x="4621658" y="2485664"/>
              <a:ext cx="635333" cy="2376311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5D739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C527E6A-8881-46F9-90B9-C00F70F70CC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39715" y="2929859"/>
              <a:ext cx="0" cy="587572"/>
            </a:xfrm>
            <a:prstGeom prst="straightConnector1">
              <a:avLst/>
            </a:prstGeom>
            <a:ln w="38100">
              <a:solidFill>
                <a:srgbClr val="5D73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869A2CA4-4C96-4685-9B86-FF746FC81AAC}"/>
              </a:ext>
            </a:extLst>
          </p:cNvPr>
          <p:cNvSpPr/>
          <p:nvPr/>
        </p:nvSpPr>
        <p:spPr>
          <a:xfrm>
            <a:off x="5654963" y="1628846"/>
            <a:ext cx="457825" cy="2988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30">
            <a:extLst>
              <a:ext uri="{FF2B5EF4-FFF2-40B4-BE49-F238E27FC236}">
                <a16:creationId xmlns:a16="http://schemas.microsoft.com/office/drawing/2014/main" id="{9074D46D-A067-4B0A-A37E-B10C605423EE}"/>
              </a:ext>
            </a:extLst>
          </p:cNvPr>
          <p:cNvSpPr/>
          <p:nvPr/>
        </p:nvSpPr>
        <p:spPr>
          <a:xfrm>
            <a:off x="6043380" y="1163041"/>
            <a:ext cx="1092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收入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1" name="Rectangle 30">
            <a:extLst>
              <a:ext uri="{FF2B5EF4-FFF2-40B4-BE49-F238E27FC236}">
                <a16:creationId xmlns:a16="http://schemas.microsoft.com/office/drawing/2014/main" id="{096E11D4-1BC4-4F27-B7A8-228F19BE3F98}"/>
              </a:ext>
            </a:extLst>
          </p:cNvPr>
          <p:cNvSpPr/>
          <p:nvPr/>
        </p:nvSpPr>
        <p:spPr>
          <a:xfrm>
            <a:off x="6065553" y="1571431"/>
            <a:ext cx="1092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利润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7E70F2F-D13C-4230-A0FC-686B10F3962F}"/>
              </a:ext>
            </a:extLst>
          </p:cNvPr>
          <p:cNvCxnSpPr>
            <a:cxnSpLocks/>
          </p:cNvCxnSpPr>
          <p:nvPr/>
        </p:nvCxnSpPr>
        <p:spPr>
          <a:xfrm>
            <a:off x="6096000" y="4335582"/>
            <a:ext cx="0" cy="493712"/>
          </a:xfrm>
          <a:prstGeom prst="straightConnector1">
            <a:avLst/>
          </a:prstGeom>
          <a:ln w="38100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B98CAB00-E20D-476D-B041-78672D810C52}"/>
              </a:ext>
            </a:extLst>
          </p:cNvPr>
          <p:cNvSpPr txBox="1"/>
          <p:nvPr/>
        </p:nvSpPr>
        <p:spPr bwMode="auto">
          <a:xfrm>
            <a:off x="4722732" y="4923137"/>
            <a:ext cx="2658850" cy="724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注册公司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6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南京御镭激光科技有限公司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DAAFFF0-D183-48EF-9E1F-E0A121FF266E}"/>
              </a:ext>
            </a:extLst>
          </p:cNvPr>
          <p:cNvSpPr txBox="1"/>
          <p:nvPr/>
        </p:nvSpPr>
        <p:spPr bwMode="auto">
          <a:xfrm>
            <a:off x="675492" y="2443848"/>
            <a:ext cx="4382087" cy="99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国际领先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激光耦合技术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国际独创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激光分配健康技术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国际首次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制备全兼容光闸产品</a:t>
            </a:r>
            <a:endParaRPr lang="zh-CN" altLang="en-US" sz="2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15D38A9-6B4E-4A5C-920D-FC43892A5A88}"/>
              </a:ext>
            </a:extLst>
          </p:cNvPr>
          <p:cNvSpPr txBox="1"/>
          <p:nvPr/>
        </p:nvSpPr>
        <p:spPr bwMode="auto">
          <a:xfrm>
            <a:off x="666101" y="4904239"/>
            <a:ext cx="3840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基于先进固体激光工信部重点实验室平台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7181FB8-CBB5-4533-BDE4-825FB02FBC0B}"/>
              </a:ext>
            </a:extLst>
          </p:cNvPr>
          <p:cNvSpPr txBox="1"/>
          <p:nvPr/>
        </p:nvSpPr>
        <p:spPr bwMode="auto">
          <a:xfrm>
            <a:off x="666101" y="5680093"/>
            <a:ext cx="34769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在锐科激光、大族激光完成光闸试用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7979873-AA3D-45E3-9404-70EAEDD0B6D8}"/>
              </a:ext>
            </a:extLst>
          </p:cNvPr>
          <p:cNvSpPr/>
          <p:nvPr/>
        </p:nvSpPr>
        <p:spPr>
          <a:xfrm>
            <a:off x="5656873" y="1210177"/>
            <a:ext cx="455915" cy="298898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BCBFEC5-6644-4C6F-BB34-B51F0A11EF1C}"/>
              </a:ext>
            </a:extLst>
          </p:cNvPr>
          <p:cNvGrpSpPr/>
          <p:nvPr/>
        </p:nvGrpSpPr>
        <p:grpSpPr>
          <a:xfrm>
            <a:off x="9794030" y="1285681"/>
            <a:ext cx="1485887" cy="2158688"/>
            <a:chOff x="9794030" y="1336062"/>
            <a:chExt cx="1485887" cy="2158688"/>
          </a:xfrm>
        </p:grpSpPr>
        <p:sp>
          <p:nvSpPr>
            <p:cNvPr id="100" name="Rectangle 30">
              <a:extLst>
                <a:ext uri="{FF2B5EF4-FFF2-40B4-BE49-F238E27FC236}">
                  <a16:creationId xmlns:a16="http://schemas.microsoft.com/office/drawing/2014/main" id="{30933672-2AAE-4FDE-BBD5-C2E663159F43}"/>
                </a:ext>
              </a:extLst>
            </p:cNvPr>
            <p:cNvSpPr/>
            <p:nvPr/>
          </p:nvSpPr>
          <p:spPr>
            <a:xfrm>
              <a:off x="9794030" y="1336062"/>
              <a:ext cx="8042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1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亿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01" name="Rectangle 30">
              <a:extLst>
                <a:ext uri="{FF2B5EF4-FFF2-40B4-BE49-F238E27FC236}">
                  <a16:creationId xmlns:a16="http://schemas.microsoft.com/office/drawing/2014/main" id="{E77B701D-F2F1-4C20-A096-1E2E0F97ACF3}"/>
                </a:ext>
              </a:extLst>
            </p:cNvPr>
            <p:cNvSpPr/>
            <p:nvPr/>
          </p:nvSpPr>
          <p:spPr>
            <a:xfrm>
              <a:off x="10330800" y="2045079"/>
              <a:ext cx="9491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5600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万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2EBDD74-417F-4DF5-A0D7-98667FAEA90C}"/>
                </a:ext>
              </a:extLst>
            </p:cNvPr>
            <p:cNvSpPr/>
            <p:nvPr/>
          </p:nvSpPr>
          <p:spPr>
            <a:xfrm>
              <a:off x="9968183" y="1689833"/>
              <a:ext cx="455915" cy="1800000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A69D6541-F706-420E-B100-14F643E6D4B0}"/>
                </a:ext>
              </a:extLst>
            </p:cNvPr>
            <p:cNvSpPr/>
            <p:nvPr/>
          </p:nvSpPr>
          <p:spPr>
            <a:xfrm>
              <a:off x="10545394" y="2486750"/>
              <a:ext cx="455915" cy="100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88983E5-B5A2-489A-94D1-17C955B2A9F7}"/>
              </a:ext>
            </a:extLst>
          </p:cNvPr>
          <p:cNvGrpSpPr/>
          <p:nvPr/>
        </p:nvGrpSpPr>
        <p:grpSpPr>
          <a:xfrm>
            <a:off x="7359186" y="2239142"/>
            <a:ext cx="1650690" cy="1205227"/>
            <a:chOff x="9731360" y="2264042"/>
            <a:chExt cx="1650690" cy="1205227"/>
          </a:xfrm>
        </p:grpSpPr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FF5E3F13-6B33-43B3-9994-63E6BD3B81FC}"/>
                </a:ext>
              </a:extLst>
            </p:cNvPr>
            <p:cNvSpPr/>
            <p:nvPr/>
          </p:nvSpPr>
          <p:spPr>
            <a:xfrm>
              <a:off x="9731360" y="2264042"/>
              <a:ext cx="1086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5000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万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06" name="Rectangle 30">
              <a:extLst>
                <a:ext uri="{FF2B5EF4-FFF2-40B4-BE49-F238E27FC236}">
                  <a16:creationId xmlns:a16="http://schemas.microsoft.com/office/drawing/2014/main" id="{5F6F9BF2-F781-407E-82FE-AF7B2A8DDE9A}"/>
                </a:ext>
              </a:extLst>
            </p:cNvPr>
            <p:cNvSpPr/>
            <p:nvPr/>
          </p:nvSpPr>
          <p:spPr>
            <a:xfrm>
              <a:off x="10295974" y="2652362"/>
              <a:ext cx="1086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2800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万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BA3535D-066D-4040-8210-B03865CB189D}"/>
                </a:ext>
              </a:extLst>
            </p:cNvPr>
            <p:cNvSpPr/>
            <p:nvPr/>
          </p:nvSpPr>
          <p:spPr>
            <a:xfrm>
              <a:off x="9997309" y="2565650"/>
              <a:ext cx="455915" cy="900000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CDD0ECA2-2717-4BDF-97EF-4711B50EFF87}"/>
                </a:ext>
              </a:extLst>
            </p:cNvPr>
            <p:cNvSpPr/>
            <p:nvPr/>
          </p:nvSpPr>
          <p:spPr>
            <a:xfrm>
              <a:off x="10589478" y="2965269"/>
              <a:ext cx="455915" cy="504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8AC6F75-CE4C-4680-A774-C458D4032C30}"/>
              </a:ext>
            </a:extLst>
          </p:cNvPr>
          <p:cNvGrpSpPr/>
          <p:nvPr/>
        </p:nvGrpSpPr>
        <p:grpSpPr>
          <a:xfrm>
            <a:off x="5284751" y="2962306"/>
            <a:ext cx="1750410" cy="485386"/>
            <a:chOff x="9701756" y="2995920"/>
            <a:chExt cx="1750410" cy="485386"/>
          </a:xfrm>
        </p:grpSpPr>
        <p:sp>
          <p:nvSpPr>
            <p:cNvPr id="110" name="Rectangle 30">
              <a:extLst>
                <a:ext uri="{FF2B5EF4-FFF2-40B4-BE49-F238E27FC236}">
                  <a16:creationId xmlns:a16="http://schemas.microsoft.com/office/drawing/2014/main" id="{3362D315-B37B-4295-ACC3-41AD009C0EE6}"/>
                </a:ext>
              </a:extLst>
            </p:cNvPr>
            <p:cNvSpPr/>
            <p:nvPr/>
          </p:nvSpPr>
          <p:spPr>
            <a:xfrm>
              <a:off x="9701756" y="2995920"/>
              <a:ext cx="1086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1000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万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11" name="Rectangle 30">
              <a:extLst>
                <a:ext uri="{FF2B5EF4-FFF2-40B4-BE49-F238E27FC236}">
                  <a16:creationId xmlns:a16="http://schemas.microsoft.com/office/drawing/2014/main" id="{F382FE11-092C-4FEE-97C1-22FC775ED9D3}"/>
                </a:ext>
              </a:extLst>
            </p:cNvPr>
            <p:cNvSpPr/>
            <p:nvPr/>
          </p:nvSpPr>
          <p:spPr>
            <a:xfrm>
              <a:off x="10366090" y="3090068"/>
              <a:ext cx="1086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600</a:t>
              </a:r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万</a:t>
              </a:r>
              <a:endParaRPr lang="en-US" sz="16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36D5D4A-B46F-46B7-B3F0-06EFCBC3B551}"/>
                </a:ext>
              </a:extLst>
            </p:cNvPr>
            <p:cNvSpPr/>
            <p:nvPr/>
          </p:nvSpPr>
          <p:spPr>
            <a:xfrm>
              <a:off x="10075047" y="3301306"/>
              <a:ext cx="455915" cy="180000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D30BA55-BC8F-4405-9324-88655A83DAC5}"/>
                </a:ext>
              </a:extLst>
            </p:cNvPr>
            <p:cNvSpPr/>
            <p:nvPr/>
          </p:nvSpPr>
          <p:spPr>
            <a:xfrm>
              <a:off x="10642658" y="3380743"/>
              <a:ext cx="455915" cy="9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27EB35F-6CB8-4C17-8A16-9121D5197AD8}"/>
              </a:ext>
            </a:extLst>
          </p:cNvPr>
          <p:cNvSpPr txBox="1"/>
          <p:nvPr/>
        </p:nvSpPr>
        <p:spPr bwMode="auto">
          <a:xfrm>
            <a:off x="585835" y="1930630"/>
            <a:ext cx="3543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国产万瓦激光光闸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32942E1A-0C7E-4F9E-9B0A-45631C5F154F}"/>
              </a:ext>
            </a:extLst>
          </p:cNvPr>
          <p:cNvGrpSpPr/>
          <p:nvPr/>
        </p:nvGrpSpPr>
        <p:grpSpPr>
          <a:xfrm>
            <a:off x="585834" y="1235851"/>
            <a:ext cx="3543808" cy="608818"/>
            <a:chOff x="622453" y="941393"/>
            <a:chExt cx="3543808" cy="608818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29817FE-4FCC-4094-89DE-8B667BE77028}"/>
                </a:ext>
              </a:extLst>
            </p:cNvPr>
            <p:cNvSpPr txBox="1"/>
            <p:nvPr/>
          </p:nvSpPr>
          <p:spPr bwMode="auto">
            <a:xfrm>
              <a:off x="622453" y="941393"/>
              <a:ext cx="3543808" cy="400110"/>
            </a:xfrm>
            <a:prstGeom prst="rect">
              <a:avLst/>
            </a:prstGeom>
            <a:solidFill>
              <a:srgbClr val="5D739A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七年 产品研发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793588AA-3940-4059-93A1-5FE76A58E306}"/>
                </a:ext>
              </a:extLst>
            </p:cNvPr>
            <p:cNvSpPr/>
            <p:nvPr/>
          </p:nvSpPr>
          <p:spPr>
            <a:xfrm rot="10800000">
              <a:off x="1560172" y="1341645"/>
              <a:ext cx="1453578" cy="208566"/>
            </a:xfrm>
            <a:prstGeom prst="triangle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120338A-3A33-497E-9932-ED5AC74CF959}"/>
              </a:ext>
            </a:extLst>
          </p:cNvPr>
          <p:cNvSpPr txBox="1"/>
          <p:nvPr/>
        </p:nvSpPr>
        <p:spPr bwMode="auto">
          <a:xfrm>
            <a:off x="666101" y="5292166"/>
            <a:ext cx="2148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研制万瓦级激光光闸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CAC7C97-EC59-4074-A9AD-1703B55B1C4F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25B9269-5C7D-452E-81D5-5DBB43005CAD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财务预期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19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团队控股，融资助力企业快速占领市场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9C185AC6-31AD-4FB0-8A99-E1D5701C5D20}"/>
              </a:ext>
            </a:extLst>
          </p:cNvPr>
          <p:cNvSpPr/>
          <p:nvPr/>
        </p:nvSpPr>
        <p:spPr>
          <a:xfrm>
            <a:off x="1403034" y="1859566"/>
            <a:ext cx="418934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计划释放</a:t>
            </a:r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10%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股权，融资</a:t>
            </a:r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1000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3D343CB8-6C90-4777-AEC1-7DEFF1F49E6F}"/>
              </a:ext>
            </a:extLst>
          </p:cNvPr>
          <p:cNvSpPr/>
          <p:nvPr/>
        </p:nvSpPr>
        <p:spPr>
          <a:xfrm>
            <a:off x="610108" y="2633814"/>
            <a:ext cx="12647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产线建设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82124051-C4E6-4CCA-AC7D-E60B413465D0}"/>
              </a:ext>
            </a:extLst>
          </p:cNvPr>
          <p:cNvSpPr/>
          <p:nvPr/>
        </p:nvSpPr>
        <p:spPr>
          <a:xfrm>
            <a:off x="610108" y="3525771"/>
            <a:ext cx="14746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原料采购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4A783B6F-C8BA-42F8-9368-37372514DAC2}"/>
              </a:ext>
            </a:extLst>
          </p:cNvPr>
          <p:cNvSpPr/>
          <p:nvPr/>
        </p:nvSpPr>
        <p:spPr>
          <a:xfrm>
            <a:off x="610108" y="4435120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专利转让</a:t>
            </a:r>
            <a:endParaRPr 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3610668C-E290-4CFF-ACE4-54637EBC9E64}"/>
              </a:ext>
            </a:extLst>
          </p:cNvPr>
          <p:cNvSpPr/>
          <p:nvPr/>
        </p:nvSpPr>
        <p:spPr>
          <a:xfrm>
            <a:off x="2327199" y="2633814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300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7C31272-CCBA-49F1-BCF6-56E8BFC5B45E}"/>
              </a:ext>
            </a:extLst>
          </p:cNvPr>
          <p:cNvSpPr/>
          <p:nvPr/>
        </p:nvSpPr>
        <p:spPr>
          <a:xfrm>
            <a:off x="2327199" y="3534467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400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1" name="Rectangle 30">
            <a:extLst>
              <a:ext uri="{FF2B5EF4-FFF2-40B4-BE49-F238E27FC236}">
                <a16:creationId xmlns:a16="http://schemas.microsoft.com/office/drawing/2014/main" id="{ABDC4396-5301-42DE-96DB-B1BF54E2AD8C}"/>
              </a:ext>
            </a:extLst>
          </p:cNvPr>
          <p:cNvSpPr/>
          <p:nvPr/>
        </p:nvSpPr>
        <p:spPr>
          <a:xfrm>
            <a:off x="2327199" y="4435120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2" name="Rectangle 30">
            <a:extLst>
              <a:ext uri="{FF2B5EF4-FFF2-40B4-BE49-F238E27FC236}">
                <a16:creationId xmlns:a16="http://schemas.microsoft.com/office/drawing/2014/main" id="{BF1C8CFD-1EBE-467D-AC9C-B9640EF04709}"/>
              </a:ext>
            </a:extLst>
          </p:cNvPr>
          <p:cNvSpPr/>
          <p:nvPr/>
        </p:nvSpPr>
        <p:spPr>
          <a:xfrm>
            <a:off x="610108" y="5317813"/>
            <a:ext cx="14746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产品研发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FA75357C-4679-494A-A811-5198524ED37B}"/>
              </a:ext>
            </a:extLst>
          </p:cNvPr>
          <p:cNvSpPr/>
          <p:nvPr/>
        </p:nvSpPr>
        <p:spPr>
          <a:xfrm>
            <a:off x="2327199" y="5336125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200</a:t>
            </a: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aphicFrame>
        <p:nvGraphicFramePr>
          <p:cNvPr id="64" name="图表 63">
            <a:extLst>
              <a:ext uri="{FF2B5EF4-FFF2-40B4-BE49-F238E27FC236}">
                <a16:creationId xmlns:a16="http://schemas.microsoft.com/office/drawing/2014/main" id="{D7EA8A92-8235-455D-9AA3-6669D8393FAB}"/>
              </a:ext>
            </a:extLst>
          </p:cNvPr>
          <p:cNvGraphicFramePr/>
          <p:nvPr/>
        </p:nvGraphicFramePr>
        <p:xfrm>
          <a:off x="7522962" y="1954965"/>
          <a:ext cx="3453417" cy="320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" name="Rectangle 30">
            <a:extLst>
              <a:ext uri="{FF2B5EF4-FFF2-40B4-BE49-F238E27FC236}">
                <a16:creationId xmlns:a16="http://schemas.microsoft.com/office/drawing/2014/main" id="{0BA4F3A4-A7D5-4994-99DC-1AD62F7EF110}"/>
              </a:ext>
            </a:extLst>
          </p:cNvPr>
          <p:cNvSpPr/>
          <p:nvPr/>
        </p:nvSpPr>
        <p:spPr>
          <a:xfrm>
            <a:off x="9045516" y="3720039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70%</a:t>
            </a:r>
          </a:p>
        </p:txBody>
      </p:sp>
      <p:sp>
        <p:nvSpPr>
          <p:cNvPr id="66" name="Rectangle 30">
            <a:extLst>
              <a:ext uri="{FF2B5EF4-FFF2-40B4-BE49-F238E27FC236}">
                <a16:creationId xmlns:a16="http://schemas.microsoft.com/office/drawing/2014/main" id="{0FFD4B83-1C87-4379-AFD9-188583FD4393}"/>
              </a:ext>
            </a:extLst>
          </p:cNvPr>
          <p:cNvSpPr/>
          <p:nvPr/>
        </p:nvSpPr>
        <p:spPr>
          <a:xfrm>
            <a:off x="8071490" y="2620015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20%</a:t>
            </a:r>
          </a:p>
        </p:txBody>
      </p:sp>
      <p:sp>
        <p:nvSpPr>
          <p:cNvPr id="67" name="Rectangle 30">
            <a:extLst>
              <a:ext uri="{FF2B5EF4-FFF2-40B4-BE49-F238E27FC236}">
                <a16:creationId xmlns:a16="http://schemas.microsoft.com/office/drawing/2014/main" id="{81676C16-B502-4C9E-80F8-817163E6F3EA}"/>
              </a:ext>
            </a:extLst>
          </p:cNvPr>
          <p:cNvSpPr/>
          <p:nvPr/>
        </p:nvSpPr>
        <p:spPr>
          <a:xfrm>
            <a:off x="7616063" y="3365599"/>
            <a:ext cx="126475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10%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0D7CE01-858F-4AD8-B249-FECDE37718C1}"/>
              </a:ext>
            </a:extLst>
          </p:cNvPr>
          <p:cNvSpPr/>
          <p:nvPr/>
        </p:nvSpPr>
        <p:spPr>
          <a:xfrm>
            <a:off x="10161974" y="4838231"/>
            <a:ext cx="178112" cy="178112"/>
          </a:xfrm>
          <a:prstGeom prst="ellipse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CF29636-0F38-4750-8840-A74AF8F09D01}"/>
              </a:ext>
            </a:extLst>
          </p:cNvPr>
          <p:cNvSpPr/>
          <p:nvPr/>
        </p:nvSpPr>
        <p:spPr>
          <a:xfrm>
            <a:off x="7462661" y="3356355"/>
            <a:ext cx="178112" cy="178112"/>
          </a:xfrm>
          <a:prstGeom prst="ellipse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9B72011-8171-4A7F-A1AD-AC646E3C689D}"/>
              </a:ext>
            </a:extLst>
          </p:cNvPr>
          <p:cNvSpPr/>
          <p:nvPr/>
        </p:nvSpPr>
        <p:spPr>
          <a:xfrm>
            <a:off x="8211567" y="2104376"/>
            <a:ext cx="178112" cy="178112"/>
          </a:xfrm>
          <a:prstGeom prst="ellipse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DCE650A8-664F-466D-A386-52CE04D97EF9}"/>
              </a:ext>
            </a:extLst>
          </p:cNvPr>
          <p:cNvCxnSpPr/>
          <p:nvPr/>
        </p:nvCxnSpPr>
        <p:spPr>
          <a:xfrm>
            <a:off x="10310271" y="4944161"/>
            <a:ext cx="554218" cy="307915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BE3E75B-C7D7-4904-BFB5-CE08E7300980}"/>
              </a:ext>
            </a:extLst>
          </p:cNvPr>
          <p:cNvCxnSpPr>
            <a:cxnSpLocks/>
          </p:cNvCxnSpPr>
          <p:nvPr/>
        </p:nvCxnSpPr>
        <p:spPr>
          <a:xfrm flipV="1">
            <a:off x="10864489" y="5223305"/>
            <a:ext cx="0" cy="744148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E51738F-3DE1-494A-8EF7-6A561AE7B5CD}"/>
              </a:ext>
            </a:extLst>
          </p:cNvPr>
          <p:cNvCxnSpPr>
            <a:cxnSpLocks/>
          </p:cNvCxnSpPr>
          <p:nvPr/>
        </p:nvCxnSpPr>
        <p:spPr>
          <a:xfrm flipH="1">
            <a:off x="8300623" y="1741433"/>
            <a:ext cx="257472" cy="427065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BC9018B-6302-4059-8B82-54847B126697}"/>
              </a:ext>
            </a:extLst>
          </p:cNvPr>
          <p:cNvCxnSpPr>
            <a:cxnSpLocks/>
          </p:cNvCxnSpPr>
          <p:nvPr/>
        </p:nvCxnSpPr>
        <p:spPr>
          <a:xfrm flipH="1">
            <a:off x="8529104" y="1760596"/>
            <a:ext cx="2206450" cy="0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30">
            <a:extLst>
              <a:ext uri="{FF2B5EF4-FFF2-40B4-BE49-F238E27FC236}">
                <a16:creationId xmlns:a16="http://schemas.microsoft.com/office/drawing/2014/main" id="{2B725E99-E25C-4369-8C47-231FCDFFB0EC}"/>
              </a:ext>
            </a:extLst>
          </p:cNvPr>
          <p:cNvSpPr/>
          <p:nvPr/>
        </p:nvSpPr>
        <p:spPr>
          <a:xfrm>
            <a:off x="8703868" y="1311660"/>
            <a:ext cx="185692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团队其他成员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23" name="Rectangle 30">
            <a:extLst>
              <a:ext uri="{FF2B5EF4-FFF2-40B4-BE49-F238E27FC236}">
                <a16:creationId xmlns:a16="http://schemas.microsoft.com/office/drawing/2014/main" id="{BD4429E8-94ED-4BE4-BEED-4018EF6623E0}"/>
              </a:ext>
            </a:extLst>
          </p:cNvPr>
          <p:cNvSpPr/>
          <p:nvPr/>
        </p:nvSpPr>
        <p:spPr>
          <a:xfrm>
            <a:off x="9487233" y="5259567"/>
            <a:ext cx="1527593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创始人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孔庆庆</a:t>
            </a:r>
            <a:endParaRPr lang="en-US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C5F32574-7173-4A05-AFC9-554A90314C32}"/>
              </a:ext>
            </a:extLst>
          </p:cNvPr>
          <p:cNvCxnSpPr>
            <a:cxnSpLocks/>
          </p:cNvCxnSpPr>
          <p:nvPr/>
        </p:nvCxnSpPr>
        <p:spPr>
          <a:xfrm flipH="1" flipV="1">
            <a:off x="6477523" y="2284780"/>
            <a:ext cx="1078239" cy="1144220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FC4C46B-687D-4714-8B3A-13145F1B71CB}"/>
              </a:ext>
            </a:extLst>
          </p:cNvPr>
          <p:cNvCxnSpPr>
            <a:cxnSpLocks/>
          </p:cNvCxnSpPr>
          <p:nvPr/>
        </p:nvCxnSpPr>
        <p:spPr>
          <a:xfrm flipH="1">
            <a:off x="505142" y="2294702"/>
            <a:ext cx="5999377" cy="22506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4D32522C-46E8-407A-811D-9DACE73BB364}"/>
              </a:ext>
            </a:extLst>
          </p:cNvPr>
          <p:cNvCxnSpPr>
            <a:cxnSpLocks/>
          </p:cNvCxnSpPr>
          <p:nvPr/>
        </p:nvCxnSpPr>
        <p:spPr>
          <a:xfrm flipH="1">
            <a:off x="478146" y="1741259"/>
            <a:ext cx="5999377" cy="22506"/>
          </a:xfrm>
          <a:prstGeom prst="line">
            <a:avLst/>
          </a:prstGeom>
          <a:ln w="571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30">
            <a:extLst>
              <a:ext uri="{FF2B5EF4-FFF2-40B4-BE49-F238E27FC236}">
                <a16:creationId xmlns:a16="http://schemas.microsoft.com/office/drawing/2014/main" id="{8B1BB715-82E4-44CB-8CC1-F6BAD0CF0254}"/>
              </a:ext>
            </a:extLst>
          </p:cNvPr>
          <p:cNvSpPr/>
          <p:nvPr/>
        </p:nvSpPr>
        <p:spPr>
          <a:xfrm>
            <a:off x="3714117" y="2641117"/>
            <a:ext cx="275799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实现批量生产</a:t>
            </a:r>
            <a:endParaRPr 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1FB55DF9-B210-4199-A343-23340DA2C90E}"/>
              </a:ext>
            </a:extLst>
          </p:cNvPr>
          <p:cNvSpPr/>
          <p:nvPr/>
        </p:nvSpPr>
        <p:spPr>
          <a:xfrm>
            <a:off x="3714117" y="4440925"/>
            <a:ext cx="239598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核心专利转让</a:t>
            </a:r>
            <a:endParaRPr 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29" name="Rectangle 30">
            <a:extLst>
              <a:ext uri="{FF2B5EF4-FFF2-40B4-BE49-F238E27FC236}">
                <a16:creationId xmlns:a16="http://schemas.microsoft.com/office/drawing/2014/main" id="{7CE05774-49C0-4071-8157-CC2CDD509096}"/>
              </a:ext>
            </a:extLst>
          </p:cNvPr>
          <p:cNvSpPr/>
          <p:nvPr/>
        </p:nvSpPr>
        <p:spPr>
          <a:xfrm>
            <a:off x="3714117" y="3525771"/>
            <a:ext cx="18063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扩充产品量</a:t>
            </a:r>
            <a:endParaRPr 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30" name="Rectangle 30">
            <a:extLst>
              <a:ext uri="{FF2B5EF4-FFF2-40B4-BE49-F238E27FC236}">
                <a16:creationId xmlns:a16="http://schemas.microsoft.com/office/drawing/2014/main" id="{78442921-F754-4837-865B-9C91ADC57A0E}"/>
              </a:ext>
            </a:extLst>
          </p:cNvPr>
          <p:cNvSpPr/>
          <p:nvPr/>
        </p:nvSpPr>
        <p:spPr>
          <a:xfrm>
            <a:off x="3714117" y="5333202"/>
            <a:ext cx="239598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产品升级，新品研发</a:t>
            </a:r>
            <a:endParaRPr 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2A58D76-554E-4337-A884-FA02D437D605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764F859-103F-4236-A8F0-34C7989F77EA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C31DDB-45ED-4748-A8FE-99E99A93C6F8}"/>
              </a:ext>
            </a:extLst>
          </p:cNvPr>
          <p:cNvGrpSpPr/>
          <p:nvPr/>
        </p:nvGrpSpPr>
        <p:grpSpPr>
          <a:xfrm>
            <a:off x="879475" y="1941792"/>
            <a:ext cx="336146" cy="235657"/>
            <a:chOff x="177183" y="1183987"/>
            <a:chExt cx="589743" cy="412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B0BEA41-4443-4107-8220-B17628C4D689}"/>
                </a:ext>
              </a:extLst>
            </p:cNvPr>
            <p:cNvSpPr/>
            <p:nvPr/>
          </p:nvSpPr>
          <p:spPr>
            <a:xfrm rot="2485578">
              <a:off x="177183" y="1263127"/>
              <a:ext cx="284037" cy="284037"/>
            </a:xfrm>
            <a:prstGeom prst="rect">
              <a:avLst/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E208899-44C3-457C-91FC-444D367CA1C8}"/>
                </a:ext>
              </a:extLst>
            </p:cNvPr>
            <p:cNvSpPr/>
            <p:nvPr/>
          </p:nvSpPr>
          <p:spPr>
            <a:xfrm rot="2485578">
              <a:off x="354570" y="1183987"/>
              <a:ext cx="412356" cy="4123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8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已获得产业界龙头企业采购意向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53F4ED8F-89FD-494B-8A9E-8B2015EC7DC1}"/>
              </a:ext>
            </a:extLst>
          </p:cNvPr>
          <p:cNvSpPr/>
          <p:nvPr/>
        </p:nvSpPr>
        <p:spPr>
          <a:xfrm>
            <a:off x="548784" y="983175"/>
            <a:ext cx="2085635" cy="40011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优质客户资源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6C8D9317-0E0C-47F7-88F0-0D95F6E95098}"/>
              </a:ext>
            </a:extLst>
          </p:cNvPr>
          <p:cNvSpPr/>
          <p:nvPr/>
        </p:nvSpPr>
        <p:spPr>
          <a:xfrm>
            <a:off x="442262" y="1515489"/>
            <a:ext cx="211719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激光器龙头企业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CE5A6A28-3038-4811-8E20-A194AA19FDAD}"/>
              </a:ext>
            </a:extLst>
          </p:cNvPr>
          <p:cNvSpPr/>
          <p:nvPr/>
        </p:nvSpPr>
        <p:spPr>
          <a:xfrm>
            <a:off x="458621" y="2085319"/>
            <a:ext cx="226595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激光装备龙头企业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25B6F1CB-BE70-4F1C-A75D-5B5F3523E2AA}"/>
              </a:ext>
            </a:extLst>
          </p:cNvPr>
          <p:cNvSpPr/>
          <p:nvPr/>
        </p:nvSpPr>
        <p:spPr>
          <a:xfrm>
            <a:off x="3107958" y="1515489"/>
            <a:ext cx="425414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武汉锐科光纤激光技术股份有限公司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5BC74B4C-9189-45BB-BF5F-953B722E3499}"/>
              </a:ext>
            </a:extLst>
          </p:cNvPr>
          <p:cNvSpPr/>
          <p:nvPr/>
        </p:nvSpPr>
        <p:spPr>
          <a:xfrm>
            <a:off x="3094994" y="2065841"/>
            <a:ext cx="404442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深圳市大族光子激光技术有限公司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895D74D4-8FB9-46E5-8C49-A9541ED3FD74}"/>
              </a:ext>
            </a:extLst>
          </p:cNvPr>
          <p:cNvSpPr/>
          <p:nvPr/>
        </p:nvSpPr>
        <p:spPr>
          <a:xfrm>
            <a:off x="559978" y="2789328"/>
            <a:ext cx="1624773" cy="40011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意向协议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B710500-537A-436C-A4CB-05858D72F6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5296" y="1529492"/>
            <a:ext cx="1383230" cy="337152"/>
          </a:xfrm>
          <a:prstGeom prst="rect">
            <a:avLst/>
          </a:prstGeom>
        </p:spPr>
      </p:pic>
      <p:cxnSp>
        <p:nvCxnSpPr>
          <p:cNvPr id="43" name="直线连接符 24">
            <a:extLst>
              <a:ext uri="{FF2B5EF4-FFF2-40B4-BE49-F238E27FC236}">
                <a16:creationId xmlns:a16="http://schemas.microsoft.com/office/drawing/2014/main" id="{DF5E736B-0E09-4E27-ABF4-B33771FBB826}"/>
              </a:ext>
            </a:extLst>
          </p:cNvPr>
          <p:cNvCxnSpPr>
            <a:cxnSpLocks/>
          </p:cNvCxnSpPr>
          <p:nvPr/>
        </p:nvCxnSpPr>
        <p:spPr>
          <a:xfrm flipH="1">
            <a:off x="585029" y="1962951"/>
            <a:ext cx="11018195" cy="22170"/>
          </a:xfrm>
          <a:prstGeom prst="line">
            <a:avLst/>
          </a:prstGeom>
          <a:ln w="190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25">
            <a:extLst>
              <a:ext uri="{FF2B5EF4-FFF2-40B4-BE49-F238E27FC236}">
                <a16:creationId xmlns:a16="http://schemas.microsoft.com/office/drawing/2014/main" id="{E707AE03-0994-4831-8EB4-5238EF0838B5}"/>
              </a:ext>
            </a:extLst>
          </p:cNvPr>
          <p:cNvCxnSpPr>
            <a:cxnSpLocks/>
          </p:cNvCxnSpPr>
          <p:nvPr/>
        </p:nvCxnSpPr>
        <p:spPr>
          <a:xfrm flipH="1">
            <a:off x="645704" y="2485429"/>
            <a:ext cx="10957520" cy="45469"/>
          </a:xfrm>
          <a:prstGeom prst="line">
            <a:avLst/>
          </a:prstGeom>
          <a:ln w="19050">
            <a:solidFill>
              <a:srgbClr val="5D7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0941EBC7-C6B9-45D1-A3A5-98BA59D3938C}"/>
              </a:ext>
            </a:extLst>
          </p:cNvPr>
          <p:cNvSpPr/>
          <p:nvPr/>
        </p:nvSpPr>
        <p:spPr>
          <a:xfrm>
            <a:off x="7594219" y="1541264"/>
            <a:ext cx="214574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8000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万采购意向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887D616A-6140-4EA3-8C10-D17093DC7CAD}"/>
              </a:ext>
            </a:extLst>
          </p:cNvPr>
          <p:cNvSpPr/>
          <p:nvPr/>
        </p:nvSpPr>
        <p:spPr>
          <a:xfrm>
            <a:off x="7656935" y="2081428"/>
            <a:ext cx="20925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7000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万采购意向</a:t>
            </a:r>
            <a:endParaRPr 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B52915A-9D09-4C01-B260-702C8E19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363" y="2015608"/>
            <a:ext cx="1139098" cy="41815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EFE670A4-5CE6-430D-93AB-83576B47B5D7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13E3A21-113E-4B4D-AEAD-369D4839A71E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客户资源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424C3E-017A-48E1-83D4-B7C17507D230}"/>
              </a:ext>
            </a:extLst>
          </p:cNvPr>
          <p:cNvSpPr/>
          <p:nvPr/>
        </p:nvSpPr>
        <p:spPr>
          <a:xfrm>
            <a:off x="548784" y="3429000"/>
            <a:ext cx="11054440" cy="3152574"/>
          </a:xfrm>
          <a:prstGeom prst="rect">
            <a:avLst/>
          </a:prstGeom>
          <a:solidFill>
            <a:srgbClr val="5D73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D39CA66-525E-4C4B-A247-4A241068B9FA}"/>
              </a:ext>
            </a:extLst>
          </p:cNvPr>
          <p:cNvSpPr/>
          <p:nvPr/>
        </p:nvSpPr>
        <p:spPr>
          <a:xfrm>
            <a:off x="2208161" y="3036786"/>
            <a:ext cx="3933395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武汉锐科光纤激光技术股份有限公司</a:t>
            </a:r>
            <a:endParaRPr lang="en-US" altLang="zh-CN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B021FE1-EAB4-4A53-B42C-01FDA34DFB9E}"/>
              </a:ext>
            </a:extLst>
          </p:cNvPr>
          <p:cNvSpPr/>
          <p:nvPr/>
        </p:nvSpPr>
        <p:spPr>
          <a:xfrm>
            <a:off x="7251883" y="3060477"/>
            <a:ext cx="3933395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深圳市大族光子激光技术有限公司</a:t>
            </a:r>
            <a:endParaRPr lang="en-US" altLang="zh-CN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0FF07B8-3816-47CC-B893-2987D1B40F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745" y="3557036"/>
            <a:ext cx="2049702" cy="28800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C9F8D691-686B-406A-B51F-4A736F2105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539" y="3557036"/>
            <a:ext cx="2036702" cy="288000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32D6B48D-BC80-418F-A55E-FD25EE2DAE7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767" y="3557036"/>
            <a:ext cx="2036702" cy="288000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A0128B9E-A4A6-4022-ABD9-0B963020183F}"/>
              </a:ext>
            </a:extLst>
          </p:cNvPr>
          <p:cNvSpPr/>
          <p:nvPr/>
        </p:nvSpPr>
        <p:spPr>
          <a:xfrm>
            <a:off x="8506124" y="5436068"/>
            <a:ext cx="956598" cy="133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EBA50CD-2BC4-476D-90AE-02C0EF2E93BC}"/>
              </a:ext>
            </a:extLst>
          </p:cNvPr>
          <p:cNvCxnSpPr>
            <a:cxnSpLocks/>
          </p:cNvCxnSpPr>
          <p:nvPr/>
        </p:nvCxnSpPr>
        <p:spPr>
          <a:xfrm>
            <a:off x="8948993" y="5569418"/>
            <a:ext cx="0" cy="5479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15FE6AFD-1724-43D1-80AD-032803493336}"/>
              </a:ext>
            </a:extLst>
          </p:cNvPr>
          <p:cNvSpPr/>
          <p:nvPr/>
        </p:nvSpPr>
        <p:spPr>
          <a:xfrm>
            <a:off x="7816815" y="6095720"/>
            <a:ext cx="2475229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意向采购</a:t>
            </a:r>
            <a:r>
              <a:rPr lang="en-US" altLang="zh-CN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千万元</a:t>
            </a:r>
            <a:endParaRPr lang="en-US" altLang="zh-CN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1E37041-47E4-4FFF-A2D1-3A5C682A52D9}"/>
              </a:ext>
            </a:extLst>
          </p:cNvPr>
          <p:cNvCxnSpPr>
            <a:cxnSpLocks/>
          </p:cNvCxnSpPr>
          <p:nvPr/>
        </p:nvCxnSpPr>
        <p:spPr>
          <a:xfrm>
            <a:off x="8609745" y="3378868"/>
            <a:ext cx="0" cy="73112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BE3A938-9AF7-465B-8E5B-EE6C5810FEDD}"/>
              </a:ext>
            </a:extLst>
          </p:cNvPr>
          <p:cNvSpPr/>
          <p:nvPr/>
        </p:nvSpPr>
        <p:spPr>
          <a:xfrm>
            <a:off x="8158837" y="4101582"/>
            <a:ext cx="790156" cy="1256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D498F2D3-68CA-46D4-B507-B2E8B389E3E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462" y="3551484"/>
            <a:ext cx="2043182" cy="2880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6742DD39-77FE-496E-BBD5-184228D9AF9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824" y="3551484"/>
            <a:ext cx="2041017" cy="2880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85D5C88D-16A4-48EE-967E-39115FE0AD6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369" y="3551484"/>
            <a:ext cx="2036702" cy="2880000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0B873EB-BAC4-47C8-8AE6-AACFF80ED88E}"/>
              </a:ext>
            </a:extLst>
          </p:cNvPr>
          <p:cNvSpPr/>
          <p:nvPr/>
        </p:nvSpPr>
        <p:spPr>
          <a:xfrm>
            <a:off x="2562311" y="6067246"/>
            <a:ext cx="2475229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意向采购</a:t>
            </a:r>
            <a:r>
              <a:rPr lang="en-US" altLang="zh-CN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千万元</a:t>
            </a:r>
            <a:endParaRPr lang="en-US" altLang="zh-CN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0B74206-D3F5-4749-AE4E-BE978B739685}"/>
              </a:ext>
            </a:extLst>
          </p:cNvPr>
          <p:cNvSpPr/>
          <p:nvPr/>
        </p:nvSpPr>
        <p:spPr>
          <a:xfrm>
            <a:off x="2843328" y="4018899"/>
            <a:ext cx="848046" cy="133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8009A2E-7AC9-4EC4-BCC5-2286040B8B8F}"/>
              </a:ext>
            </a:extLst>
          </p:cNvPr>
          <p:cNvCxnSpPr>
            <a:cxnSpLocks/>
          </p:cNvCxnSpPr>
          <p:nvPr/>
        </p:nvCxnSpPr>
        <p:spPr>
          <a:xfrm>
            <a:off x="3265598" y="3398532"/>
            <a:ext cx="9728" cy="5956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02FF22A-9295-426A-8A64-F942FA31B264}"/>
              </a:ext>
            </a:extLst>
          </p:cNvPr>
          <p:cNvSpPr/>
          <p:nvPr/>
        </p:nvSpPr>
        <p:spPr>
          <a:xfrm>
            <a:off x="3251620" y="5407594"/>
            <a:ext cx="956598" cy="133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3491BAB-F986-4B27-B040-2BE01640B42C}"/>
              </a:ext>
            </a:extLst>
          </p:cNvPr>
          <p:cNvCxnSpPr>
            <a:cxnSpLocks/>
          </p:cNvCxnSpPr>
          <p:nvPr/>
        </p:nvCxnSpPr>
        <p:spPr>
          <a:xfrm>
            <a:off x="3694489" y="5540944"/>
            <a:ext cx="0" cy="5479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17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专注技术研发、科技创新和成果转化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FA2CAA9-903B-4756-84BD-7244A1BC92BB}"/>
              </a:ext>
            </a:extLst>
          </p:cNvPr>
          <p:cNvSpPr/>
          <p:nvPr/>
        </p:nvSpPr>
        <p:spPr>
          <a:xfrm rot="19001731">
            <a:off x="6391117" y="1461665"/>
            <a:ext cx="1677552" cy="1741217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86EB6EF-1F8E-4E7A-8B4A-DF65BF32E617}"/>
              </a:ext>
            </a:extLst>
          </p:cNvPr>
          <p:cNvSpPr/>
          <p:nvPr/>
        </p:nvSpPr>
        <p:spPr>
          <a:xfrm>
            <a:off x="494143" y="1085642"/>
            <a:ext cx="1652341" cy="2266606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D09737-AAC0-4032-AA8E-C16D7DE86108}"/>
              </a:ext>
            </a:extLst>
          </p:cNvPr>
          <p:cNvSpPr/>
          <p:nvPr/>
        </p:nvSpPr>
        <p:spPr>
          <a:xfrm>
            <a:off x="1005563" y="3745922"/>
            <a:ext cx="954107" cy="422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孔庆庆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0547A20E-AB26-475B-983D-FE824136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047" y="1223009"/>
            <a:ext cx="1671161" cy="2312981"/>
          </a:xfrm>
          <a:prstGeom prst="rect">
            <a:avLst/>
          </a:prstGeom>
        </p:spPr>
      </p:pic>
      <p:sp>
        <p:nvSpPr>
          <p:cNvPr id="59" name="TextBox 7">
            <a:extLst>
              <a:ext uri="{FF2B5EF4-FFF2-40B4-BE49-F238E27FC236}">
                <a16:creationId xmlns:a16="http://schemas.microsoft.com/office/drawing/2014/main" id="{A8E8A9C7-D880-40D8-82D8-0F64F8E66850}"/>
              </a:ext>
            </a:extLst>
          </p:cNvPr>
          <p:cNvSpPr txBox="1"/>
          <p:nvPr/>
        </p:nvSpPr>
        <p:spPr>
          <a:xfrm>
            <a:off x="2819095" y="1126276"/>
            <a:ext cx="2899494" cy="3545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高功率激光器件研制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致力于光闸产品研制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带领团队研制出国内首台万瓦级激光光闸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带领团队研制出国际最高功率水准的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万瓦级光闸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第十七届、第十八届全国光学学术交流会报告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申请发明专利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6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授权发明专利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DB1FF5-D84B-4B54-B6B7-29A213367688}"/>
              </a:ext>
            </a:extLst>
          </p:cNvPr>
          <p:cNvSpPr/>
          <p:nvPr/>
        </p:nvSpPr>
        <p:spPr>
          <a:xfrm>
            <a:off x="6752666" y="3768492"/>
            <a:ext cx="1165333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矫岢蓉</a:t>
            </a:r>
            <a:endParaRPr lang="en-US" altLang="zh-CN" sz="20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7E2AE2B-E58B-46EA-972A-D303E37608F5}"/>
              </a:ext>
            </a:extLst>
          </p:cNvPr>
          <p:cNvSpPr/>
          <p:nvPr/>
        </p:nvSpPr>
        <p:spPr>
          <a:xfrm>
            <a:off x="6691336" y="418685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博士研究生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光学工程专业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3F8117F-ED05-41E0-8782-7737DFEC85E5}"/>
              </a:ext>
            </a:extLst>
          </p:cNvPr>
          <p:cNvSpPr/>
          <p:nvPr/>
        </p:nvSpPr>
        <p:spPr>
          <a:xfrm>
            <a:off x="786820" y="418685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博士研究生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光学工程专业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7">
            <a:extLst>
              <a:ext uri="{FF2B5EF4-FFF2-40B4-BE49-F238E27FC236}">
                <a16:creationId xmlns:a16="http://schemas.microsoft.com/office/drawing/2014/main" id="{4CB54904-2B19-4487-90C8-AEC8A10DC0C5}"/>
              </a:ext>
            </a:extLst>
          </p:cNvPr>
          <p:cNvSpPr txBox="1"/>
          <p:nvPr/>
        </p:nvSpPr>
        <p:spPr>
          <a:xfrm>
            <a:off x="8741197" y="1123419"/>
            <a:ext cx="2838756" cy="35886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负责光闸品控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特殊结构光纤器件研制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国内首次研制出商业级高功率腔镜式光纤光栅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国内首次研制出高功率特殊结构光纤光栅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国际先进激光研讨会报告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高水平论文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88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授权发明专利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C9753D5-BCCA-4440-A0FE-1BC1D5583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6155" y="5231199"/>
            <a:ext cx="1409430" cy="127079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0FCB385-EF99-4DFA-A9FC-476C929E06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329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996459">
            <a:off x="6538225" y="1457593"/>
            <a:ext cx="1721995" cy="171903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4B80138-B2E9-4309-B3E9-A3ACF8B1C9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373" y="5236596"/>
            <a:ext cx="1748988" cy="12600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C180236-C939-492C-85DA-D204DA5E9A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601" y="5250782"/>
            <a:ext cx="1680000" cy="1260000"/>
          </a:xfrm>
          <a:prstGeom prst="rect">
            <a:avLst/>
          </a:prstGeom>
        </p:spPr>
      </p:pic>
      <p:sp>
        <p:nvSpPr>
          <p:cNvPr id="68" name="TextBox 6">
            <a:extLst>
              <a:ext uri="{FF2B5EF4-FFF2-40B4-BE49-F238E27FC236}">
                <a16:creationId xmlns:a16="http://schemas.microsoft.com/office/drawing/2014/main" id="{7728247E-5BAC-4D06-B930-292DC035D3CC}"/>
              </a:ext>
            </a:extLst>
          </p:cNvPr>
          <p:cNvSpPr txBox="1"/>
          <p:nvPr/>
        </p:nvSpPr>
        <p:spPr>
          <a:xfrm>
            <a:off x="1320313" y="3265020"/>
            <a:ext cx="1168785" cy="331323"/>
          </a:xfrm>
          <a:prstGeom prst="rect">
            <a:avLst/>
          </a:prstGeom>
          <a:solidFill>
            <a:srgbClr val="5D739A"/>
          </a:solidFill>
        </p:spPr>
        <p:txBody>
          <a:bodyPr lIns="0" tIns="0" rIns="0" bIns="0" rtlCol="0" anchor="t"/>
          <a:lstStyle/>
          <a:p>
            <a:pPr algn="ctr">
              <a:lnSpc>
                <a:spcPct val="113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">
            <a:extLst>
              <a:ext uri="{FF2B5EF4-FFF2-40B4-BE49-F238E27FC236}">
                <a16:creationId xmlns:a16="http://schemas.microsoft.com/office/drawing/2014/main" id="{C0432DAB-A6FB-4054-A2A2-BD5B46E381CA}"/>
              </a:ext>
            </a:extLst>
          </p:cNvPr>
          <p:cNvSpPr txBox="1"/>
          <p:nvPr/>
        </p:nvSpPr>
        <p:spPr>
          <a:xfrm>
            <a:off x="7220368" y="3207228"/>
            <a:ext cx="1427013" cy="331323"/>
          </a:xfrm>
          <a:prstGeom prst="rect">
            <a:avLst/>
          </a:prstGeom>
          <a:solidFill>
            <a:srgbClr val="5D739A"/>
          </a:solidFill>
        </p:spPr>
        <p:txBody>
          <a:bodyPr lIns="0" tIns="0" rIns="0" bIns="0" rtlCol="0" anchor="t"/>
          <a:lstStyle/>
          <a:p>
            <a:pPr algn="ctr">
              <a:lnSpc>
                <a:spcPct val="113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线连接符 49">
            <a:extLst>
              <a:ext uri="{FF2B5EF4-FFF2-40B4-BE49-F238E27FC236}">
                <a16:creationId xmlns:a16="http://schemas.microsoft.com/office/drawing/2014/main" id="{300C7B4C-0D96-40D6-BB5C-05FCC867F097}"/>
              </a:ext>
            </a:extLst>
          </p:cNvPr>
          <p:cNvCxnSpPr>
            <a:cxnSpLocks/>
          </p:cNvCxnSpPr>
          <p:nvPr/>
        </p:nvCxnSpPr>
        <p:spPr>
          <a:xfrm>
            <a:off x="494143" y="4934299"/>
            <a:ext cx="5093857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50">
            <a:extLst>
              <a:ext uri="{FF2B5EF4-FFF2-40B4-BE49-F238E27FC236}">
                <a16:creationId xmlns:a16="http://schemas.microsoft.com/office/drawing/2014/main" id="{152927DF-5694-477B-8A97-D0ECBC7E01A4}"/>
              </a:ext>
            </a:extLst>
          </p:cNvPr>
          <p:cNvCxnSpPr>
            <a:cxnSpLocks/>
          </p:cNvCxnSpPr>
          <p:nvPr/>
        </p:nvCxnSpPr>
        <p:spPr>
          <a:xfrm flipV="1">
            <a:off x="6398771" y="4917891"/>
            <a:ext cx="5299086" cy="12179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06ED6E86-3645-4F2A-B9FB-4EF7F49200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3909" y="5225647"/>
            <a:ext cx="1679999" cy="12600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FA80A07-327A-4861-9971-493F1F8056C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5218088"/>
            <a:ext cx="946315" cy="1260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80CBF0A6-0814-4C8F-B016-8E0541D8B77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618" y="5224972"/>
            <a:ext cx="1680000" cy="12600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30012D9-C0C5-4557-AED2-9FD22BECC2AA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D2EC5F-5D30-4175-8F05-AA3524E3453E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72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众人拾柴火焰高，不断提高创新创业能力</a:t>
            </a:r>
          </a:p>
        </p:txBody>
      </p:sp>
      <p:cxnSp>
        <p:nvCxnSpPr>
          <p:cNvPr id="25" name="直线连接符 64">
            <a:extLst>
              <a:ext uri="{FF2B5EF4-FFF2-40B4-BE49-F238E27FC236}">
                <a16:creationId xmlns:a16="http://schemas.microsoft.com/office/drawing/2014/main" id="{1A1448DF-49C2-4657-8605-E4A90B177196}"/>
              </a:ext>
            </a:extLst>
          </p:cNvPr>
          <p:cNvCxnSpPr>
            <a:cxnSpLocks/>
          </p:cNvCxnSpPr>
          <p:nvPr/>
        </p:nvCxnSpPr>
        <p:spPr>
          <a:xfrm>
            <a:off x="9143584" y="3214870"/>
            <a:ext cx="2574972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65">
            <a:extLst>
              <a:ext uri="{FF2B5EF4-FFF2-40B4-BE49-F238E27FC236}">
                <a16:creationId xmlns:a16="http://schemas.microsoft.com/office/drawing/2014/main" id="{0ED6C713-C3D1-4A74-BB0E-7A7E67398845}"/>
              </a:ext>
            </a:extLst>
          </p:cNvPr>
          <p:cNvCxnSpPr>
            <a:cxnSpLocks/>
          </p:cNvCxnSpPr>
          <p:nvPr/>
        </p:nvCxnSpPr>
        <p:spPr>
          <a:xfrm>
            <a:off x="9320220" y="1720126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5C8D486-0709-444F-B215-B4DCE9F47C45}"/>
              </a:ext>
            </a:extLst>
          </p:cNvPr>
          <p:cNvSpPr/>
          <p:nvPr/>
        </p:nvSpPr>
        <p:spPr>
          <a:xfrm>
            <a:off x="8022842" y="1238736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连接符 60">
            <a:extLst>
              <a:ext uri="{FF2B5EF4-FFF2-40B4-BE49-F238E27FC236}">
                <a16:creationId xmlns:a16="http://schemas.microsoft.com/office/drawing/2014/main" id="{8C7AF0F8-9C39-4687-98AF-07798C525268}"/>
              </a:ext>
            </a:extLst>
          </p:cNvPr>
          <p:cNvCxnSpPr>
            <a:cxnSpLocks/>
          </p:cNvCxnSpPr>
          <p:nvPr/>
        </p:nvCxnSpPr>
        <p:spPr>
          <a:xfrm flipV="1">
            <a:off x="5427208" y="3214870"/>
            <a:ext cx="2391512" cy="9995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61">
            <a:extLst>
              <a:ext uri="{FF2B5EF4-FFF2-40B4-BE49-F238E27FC236}">
                <a16:creationId xmlns:a16="http://schemas.microsoft.com/office/drawing/2014/main" id="{844DB386-1187-472B-8521-426036DE42D4}"/>
              </a:ext>
            </a:extLst>
          </p:cNvPr>
          <p:cNvCxnSpPr>
            <a:cxnSpLocks/>
          </p:cNvCxnSpPr>
          <p:nvPr/>
        </p:nvCxnSpPr>
        <p:spPr>
          <a:xfrm>
            <a:off x="5466119" y="1708606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BF026291-A9A7-4E84-81BC-1210DD798DFC}"/>
              </a:ext>
            </a:extLst>
          </p:cNvPr>
          <p:cNvSpPr/>
          <p:nvPr/>
        </p:nvSpPr>
        <p:spPr>
          <a:xfrm>
            <a:off x="4313119" y="1238736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1" name="直线连接符 58">
            <a:extLst>
              <a:ext uri="{FF2B5EF4-FFF2-40B4-BE49-F238E27FC236}">
                <a16:creationId xmlns:a16="http://schemas.microsoft.com/office/drawing/2014/main" id="{C6930F60-DB93-4E2D-A34E-42A8EC308B0B}"/>
              </a:ext>
            </a:extLst>
          </p:cNvPr>
          <p:cNvCxnSpPr>
            <a:cxnSpLocks/>
          </p:cNvCxnSpPr>
          <p:nvPr/>
        </p:nvCxnSpPr>
        <p:spPr>
          <a:xfrm flipV="1">
            <a:off x="1632730" y="3223459"/>
            <a:ext cx="2368292" cy="6664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12">
            <a:extLst>
              <a:ext uri="{FF2B5EF4-FFF2-40B4-BE49-F238E27FC236}">
                <a16:creationId xmlns:a16="http://schemas.microsoft.com/office/drawing/2014/main" id="{619023E6-3ECB-4CD1-AB0C-97A98607C732}"/>
              </a:ext>
            </a:extLst>
          </p:cNvPr>
          <p:cNvCxnSpPr>
            <a:cxnSpLocks/>
          </p:cNvCxnSpPr>
          <p:nvPr/>
        </p:nvCxnSpPr>
        <p:spPr>
          <a:xfrm>
            <a:off x="1686005" y="1672336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5C71315-065C-4E61-A11B-E0D9861CE5D2}"/>
              </a:ext>
            </a:extLst>
          </p:cNvPr>
          <p:cNvSpPr/>
          <p:nvPr/>
        </p:nvSpPr>
        <p:spPr>
          <a:xfrm>
            <a:off x="372583" y="1238736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366E50FA-2D8F-4FA2-90D4-FBBF75416EED}"/>
              </a:ext>
            </a:extLst>
          </p:cNvPr>
          <p:cNvSpPr txBox="1"/>
          <p:nvPr/>
        </p:nvSpPr>
        <p:spPr>
          <a:xfrm>
            <a:off x="5995266" y="2321444"/>
            <a:ext cx="1860944" cy="7665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光机结构设计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研发万瓦光闸的光学机械一体式结构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760C9111-2ED3-4D58-9AEF-2B11D02ED4CB}"/>
              </a:ext>
            </a:extLst>
          </p:cNvPr>
          <p:cNvSpPr txBox="1"/>
          <p:nvPr/>
        </p:nvSpPr>
        <p:spPr>
          <a:xfrm>
            <a:off x="9756070" y="2329220"/>
            <a:ext cx="1983001" cy="10107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闭环光电系统设计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研发万瓦光闸的参量感知闭环控制系统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63F05F40-57BC-47B5-A8E3-70AD432372F4}"/>
              </a:ext>
            </a:extLst>
          </p:cNvPr>
          <p:cNvSpPr txBox="1"/>
          <p:nvPr/>
        </p:nvSpPr>
        <p:spPr>
          <a:xfrm>
            <a:off x="2054410" y="2324389"/>
            <a:ext cx="1942210" cy="9898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耦合系统设计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研发万瓦功率的光闸耦合系统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68650A9-7942-4077-902F-4B2AA9792DA8}"/>
              </a:ext>
            </a:extLst>
          </p:cNvPr>
          <p:cNvSpPr/>
          <p:nvPr/>
        </p:nvSpPr>
        <p:spPr>
          <a:xfrm>
            <a:off x="1963714" y="1275272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邓世炜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A0A5C7-845E-4500-ADEB-4E11B2A893EB}"/>
              </a:ext>
            </a:extLst>
          </p:cNvPr>
          <p:cNvSpPr/>
          <p:nvPr/>
        </p:nvSpPr>
        <p:spPr>
          <a:xfrm>
            <a:off x="5915790" y="1724318"/>
            <a:ext cx="1860944" cy="5847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技术研发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AC8D3F-FDBA-4C81-89A4-F01A61333F68}"/>
              </a:ext>
            </a:extLst>
          </p:cNvPr>
          <p:cNvSpPr/>
          <p:nvPr/>
        </p:nvSpPr>
        <p:spPr>
          <a:xfrm>
            <a:off x="5847769" y="1322621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李岳峰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98C9B2-2EA6-47A4-9E36-61D88DE2F9BB}"/>
              </a:ext>
            </a:extLst>
          </p:cNvPr>
          <p:cNvSpPr/>
          <p:nvPr/>
        </p:nvSpPr>
        <p:spPr>
          <a:xfrm>
            <a:off x="9653536" y="1739153"/>
            <a:ext cx="1364105" cy="5847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技术研发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89E577-63B8-4C47-8174-54C3B6427CDC}"/>
              </a:ext>
            </a:extLst>
          </p:cNvPr>
          <p:cNvSpPr/>
          <p:nvPr/>
        </p:nvSpPr>
        <p:spPr>
          <a:xfrm>
            <a:off x="9589019" y="1322621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 瑞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5A94888-52D2-4DCE-84E8-44EBBA7AFA26}"/>
              </a:ext>
            </a:extLst>
          </p:cNvPr>
          <p:cNvSpPr/>
          <p:nvPr/>
        </p:nvSpPr>
        <p:spPr>
          <a:xfrm>
            <a:off x="1993523" y="1712316"/>
            <a:ext cx="1735597" cy="5847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博士生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技术研发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825D834-F1A7-4359-AE69-D1F2E2C5FB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07" y="1319893"/>
            <a:ext cx="1485000" cy="1980000"/>
          </a:xfrm>
          <a:prstGeom prst="rect">
            <a:avLst/>
          </a:prstGeom>
        </p:spPr>
      </p:pic>
      <p:cxnSp>
        <p:nvCxnSpPr>
          <p:cNvPr id="45" name="直线连接符 64">
            <a:extLst>
              <a:ext uri="{FF2B5EF4-FFF2-40B4-BE49-F238E27FC236}">
                <a16:creationId xmlns:a16="http://schemas.microsoft.com/office/drawing/2014/main" id="{85BA3F48-7BEC-400A-9BEC-5BD480727BD3}"/>
              </a:ext>
            </a:extLst>
          </p:cNvPr>
          <p:cNvCxnSpPr>
            <a:cxnSpLocks/>
          </p:cNvCxnSpPr>
          <p:nvPr/>
        </p:nvCxnSpPr>
        <p:spPr>
          <a:xfrm>
            <a:off x="9143584" y="5775622"/>
            <a:ext cx="2574972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65">
            <a:extLst>
              <a:ext uri="{FF2B5EF4-FFF2-40B4-BE49-F238E27FC236}">
                <a16:creationId xmlns:a16="http://schemas.microsoft.com/office/drawing/2014/main" id="{F0355E6F-5571-459A-B401-995508D456F4}"/>
              </a:ext>
            </a:extLst>
          </p:cNvPr>
          <p:cNvCxnSpPr>
            <a:cxnSpLocks/>
          </p:cNvCxnSpPr>
          <p:nvPr/>
        </p:nvCxnSpPr>
        <p:spPr>
          <a:xfrm>
            <a:off x="9320220" y="4280878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CFC923F6-C490-4046-AA52-AC529DEFCED2}"/>
              </a:ext>
            </a:extLst>
          </p:cNvPr>
          <p:cNvSpPr/>
          <p:nvPr/>
        </p:nvSpPr>
        <p:spPr>
          <a:xfrm>
            <a:off x="8022842" y="3835758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8" name="直线连接符 60">
            <a:extLst>
              <a:ext uri="{FF2B5EF4-FFF2-40B4-BE49-F238E27FC236}">
                <a16:creationId xmlns:a16="http://schemas.microsoft.com/office/drawing/2014/main" id="{1C2F4139-53D1-466B-81FD-34C9A52CC8BA}"/>
              </a:ext>
            </a:extLst>
          </p:cNvPr>
          <p:cNvCxnSpPr>
            <a:cxnSpLocks/>
          </p:cNvCxnSpPr>
          <p:nvPr/>
        </p:nvCxnSpPr>
        <p:spPr>
          <a:xfrm flipV="1">
            <a:off x="5451271" y="5775622"/>
            <a:ext cx="2391512" cy="9995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61">
            <a:extLst>
              <a:ext uri="{FF2B5EF4-FFF2-40B4-BE49-F238E27FC236}">
                <a16:creationId xmlns:a16="http://schemas.microsoft.com/office/drawing/2014/main" id="{CD1189A8-0144-4DD0-88B3-6D494BEDDD5D}"/>
              </a:ext>
            </a:extLst>
          </p:cNvPr>
          <p:cNvCxnSpPr>
            <a:cxnSpLocks/>
          </p:cNvCxnSpPr>
          <p:nvPr/>
        </p:nvCxnSpPr>
        <p:spPr>
          <a:xfrm>
            <a:off x="5490182" y="4269358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CFDA397-29E4-4D09-A793-0490106A41FF}"/>
              </a:ext>
            </a:extLst>
          </p:cNvPr>
          <p:cNvSpPr/>
          <p:nvPr/>
        </p:nvSpPr>
        <p:spPr>
          <a:xfrm>
            <a:off x="4313119" y="3835758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1" name="直线连接符 58">
            <a:extLst>
              <a:ext uri="{FF2B5EF4-FFF2-40B4-BE49-F238E27FC236}">
                <a16:creationId xmlns:a16="http://schemas.microsoft.com/office/drawing/2014/main" id="{1695D2FA-1F09-4F6E-B9C4-A7E44E0B00BF}"/>
              </a:ext>
            </a:extLst>
          </p:cNvPr>
          <p:cNvCxnSpPr>
            <a:cxnSpLocks/>
          </p:cNvCxnSpPr>
          <p:nvPr/>
        </p:nvCxnSpPr>
        <p:spPr>
          <a:xfrm flipV="1">
            <a:off x="1544499" y="5784211"/>
            <a:ext cx="2368292" cy="6664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12">
            <a:extLst>
              <a:ext uri="{FF2B5EF4-FFF2-40B4-BE49-F238E27FC236}">
                <a16:creationId xmlns:a16="http://schemas.microsoft.com/office/drawing/2014/main" id="{5E8B6228-5213-46C8-A21C-2C01CE3B31AB}"/>
              </a:ext>
            </a:extLst>
          </p:cNvPr>
          <p:cNvCxnSpPr>
            <a:cxnSpLocks/>
          </p:cNvCxnSpPr>
          <p:nvPr/>
        </p:nvCxnSpPr>
        <p:spPr>
          <a:xfrm>
            <a:off x="1597774" y="4233088"/>
            <a:ext cx="1521256" cy="0"/>
          </a:xfrm>
          <a:prstGeom prst="line">
            <a:avLst/>
          </a:prstGeom>
          <a:ln w="19050">
            <a:solidFill>
              <a:srgbClr val="5D739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FD690E23-603E-4759-BF4F-E13A76027DE4}"/>
              </a:ext>
            </a:extLst>
          </p:cNvPr>
          <p:cNvSpPr/>
          <p:nvPr/>
        </p:nvSpPr>
        <p:spPr>
          <a:xfrm>
            <a:off x="372583" y="3835758"/>
            <a:ext cx="1440000" cy="198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TextBox 10">
            <a:extLst>
              <a:ext uri="{FF2B5EF4-FFF2-40B4-BE49-F238E27FC236}">
                <a16:creationId xmlns:a16="http://schemas.microsoft.com/office/drawing/2014/main" id="{7F6DA21B-63FE-4AC5-B9F6-B257C9C506D9}"/>
              </a:ext>
            </a:extLst>
          </p:cNvPr>
          <p:cNvSpPr txBox="1"/>
          <p:nvPr/>
        </p:nvSpPr>
        <p:spPr>
          <a:xfrm>
            <a:off x="6019329" y="4855692"/>
            <a:ext cx="1860944" cy="7665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产品售后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负责产品售后服务及技术咨询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id="{B1058E79-D160-4312-9E06-D16DCCAA6804}"/>
              </a:ext>
            </a:extLst>
          </p:cNvPr>
          <p:cNvSpPr txBox="1"/>
          <p:nvPr/>
        </p:nvSpPr>
        <p:spPr>
          <a:xfrm>
            <a:off x="9756071" y="4836964"/>
            <a:ext cx="1942132" cy="10107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财务管理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负责财务、风险管控以及融资计划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61C03E70-2F1D-4146-8F90-6411CDB222C4}"/>
              </a:ext>
            </a:extLst>
          </p:cNvPr>
          <p:cNvSpPr txBox="1"/>
          <p:nvPr/>
        </p:nvSpPr>
        <p:spPr>
          <a:xfrm>
            <a:off x="2079687" y="4799164"/>
            <a:ext cx="1808561" cy="9898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产品测试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负责产品性能及参数测试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348A8D2-58BA-4AAB-944C-5FFF8B575A6F}"/>
              </a:ext>
            </a:extLst>
          </p:cNvPr>
          <p:cNvSpPr/>
          <p:nvPr/>
        </p:nvSpPr>
        <p:spPr>
          <a:xfrm>
            <a:off x="1950762" y="3852969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李志杰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643F3-24CA-4180-AC8F-8E00F0CBA11F}"/>
              </a:ext>
            </a:extLst>
          </p:cNvPr>
          <p:cNvSpPr/>
          <p:nvPr/>
        </p:nvSpPr>
        <p:spPr>
          <a:xfrm>
            <a:off x="5871832" y="3883373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吴学诚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DAACE8E-7F10-4F1E-947C-FEC9A88810BE}"/>
              </a:ext>
            </a:extLst>
          </p:cNvPr>
          <p:cNvSpPr/>
          <p:nvPr/>
        </p:nvSpPr>
        <p:spPr>
          <a:xfrm>
            <a:off x="9589019" y="3883373"/>
            <a:ext cx="1200938" cy="4001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吴子晨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6CF4C70-0D0F-474F-B2B3-5D19EF78F9DA}"/>
              </a:ext>
            </a:extLst>
          </p:cNvPr>
          <p:cNvSpPr/>
          <p:nvPr/>
        </p:nvSpPr>
        <p:spPr>
          <a:xfrm>
            <a:off x="1994570" y="4376472"/>
            <a:ext cx="1006936" cy="33855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光学工程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778F6317-1DC5-4E3B-895B-292982717C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07" y="3927928"/>
            <a:ext cx="1485000" cy="198000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FEAA848D-9541-42EC-B3F6-9D9B54EBEF9E}"/>
              </a:ext>
            </a:extLst>
          </p:cNvPr>
          <p:cNvSpPr/>
          <p:nvPr/>
        </p:nvSpPr>
        <p:spPr>
          <a:xfrm>
            <a:off x="5965326" y="4417449"/>
            <a:ext cx="1006936" cy="33855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光学工程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D23753C-308F-4FBD-8126-E42FFEEF62AB}"/>
              </a:ext>
            </a:extLst>
          </p:cNvPr>
          <p:cNvSpPr/>
          <p:nvPr/>
        </p:nvSpPr>
        <p:spPr>
          <a:xfrm>
            <a:off x="9746625" y="4390410"/>
            <a:ext cx="1043332" cy="338554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会计专业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5168E-26DE-4B60-A294-F70E3A9742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57" y="3927928"/>
            <a:ext cx="1486800" cy="19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0020CE-2B30-4F91-8962-56EFA69F8C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0"/>
          <a:stretch/>
        </p:blipFill>
        <p:spPr>
          <a:xfrm>
            <a:off x="466357" y="1320395"/>
            <a:ext cx="1486800" cy="1979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0033E9-9449-43F8-A649-A03D10088E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9317" y="1321728"/>
            <a:ext cx="1486800" cy="19781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1A07C6-4B10-456B-8954-2D56B10E45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9317" y="3928430"/>
            <a:ext cx="1486800" cy="1979498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354F9E1-267C-4800-9209-E31B7715EB91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D10A82C-9D11-4ACE-942C-3633B99AA887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52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2A2B38-7419-4204-8EA9-D71B63800783}"/>
              </a:ext>
            </a:extLst>
          </p:cNvPr>
          <p:cNvSpPr/>
          <p:nvPr/>
        </p:nvSpPr>
        <p:spPr>
          <a:xfrm>
            <a:off x="811541" y="2920553"/>
            <a:ext cx="1908300" cy="21381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432D62-C0F0-44D7-81D1-6A5A6CDE2051}"/>
              </a:ext>
            </a:extLst>
          </p:cNvPr>
          <p:cNvSpPr txBox="1"/>
          <p:nvPr/>
        </p:nvSpPr>
        <p:spPr>
          <a:xfrm>
            <a:off x="811541" y="4050661"/>
            <a:ext cx="190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0D4316-31B3-4470-AF1D-1290D3FD24D1}"/>
              </a:ext>
            </a:extLst>
          </p:cNvPr>
          <p:cNvGrpSpPr/>
          <p:nvPr/>
        </p:nvGrpSpPr>
        <p:grpSpPr>
          <a:xfrm>
            <a:off x="4064742" y="864601"/>
            <a:ext cx="4062516" cy="830997"/>
            <a:chOff x="3534580" y="915467"/>
            <a:chExt cx="3574733" cy="83121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B86A99-CB10-4A64-A9A7-0362614AEEC3}"/>
                </a:ext>
              </a:extLst>
            </p:cNvPr>
            <p:cNvSpPr txBox="1"/>
            <p:nvPr/>
          </p:nvSpPr>
          <p:spPr>
            <a:xfrm>
              <a:off x="3534580" y="915467"/>
              <a:ext cx="1818861" cy="831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2A38765-0A5D-416B-8015-97D62A9AF804}"/>
                </a:ext>
              </a:extLst>
            </p:cNvPr>
            <p:cNvSpPr txBox="1"/>
            <p:nvPr/>
          </p:nvSpPr>
          <p:spPr>
            <a:xfrm>
              <a:off x="5087483" y="1223324"/>
              <a:ext cx="2021830" cy="5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CONTENTS 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AEC0A4ED-1A31-4212-A3BD-AA93F9333C78}"/>
              </a:ext>
            </a:extLst>
          </p:cNvPr>
          <p:cNvSpPr/>
          <p:nvPr/>
        </p:nvSpPr>
        <p:spPr>
          <a:xfrm>
            <a:off x="1299421" y="2527023"/>
            <a:ext cx="952520" cy="952520"/>
          </a:xfrm>
          <a:prstGeom prst="ellipse">
            <a:avLst/>
          </a:prstGeom>
          <a:solidFill>
            <a:srgbClr val="5D739A"/>
          </a:solidFill>
          <a:ln w="57150">
            <a:solidFill>
              <a:srgbClr val="F4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557D2-C9E8-4F57-B0AD-325C10D46FD3}"/>
              </a:ext>
            </a:extLst>
          </p:cNvPr>
          <p:cNvSpPr txBox="1"/>
          <p:nvPr/>
        </p:nvSpPr>
        <p:spPr>
          <a:xfrm>
            <a:off x="1445459" y="2717810"/>
            <a:ext cx="9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463498-3FB4-4EC8-B012-BC329DD4EB6B}"/>
              </a:ext>
            </a:extLst>
          </p:cNvPr>
          <p:cNvSpPr/>
          <p:nvPr/>
        </p:nvSpPr>
        <p:spPr>
          <a:xfrm>
            <a:off x="3010455" y="2920553"/>
            <a:ext cx="1908300" cy="21381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1FB50B-5E17-4D15-B767-40B00644702E}"/>
              </a:ext>
            </a:extLst>
          </p:cNvPr>
          <p:cNvSpPr txBox="1"/>
          <p:nvPr/>
        </p:nvSpPr>
        <p:spPr>
          <a:xfrm>
            <a:off x="3010455" y="4050661"/>
            <a:ext cx="190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产品技术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AE2E28-A543-465C-94F6-9CD05D01BE8C}"/>
              </a:ext>
            </a:extLst>
          </p:cNvPr>
          <p:cNvSpPr/>
          <p:nvPr/>
        </p:nvSpPr>
        <p:spPr>
          <a:xfrm>
            <a:off x="3498335" y="2527023"/>
            <a:ext cx="952520" cy="952520"/>
          </a:xfrm>
          <a:prstGeom prst="ellipse">
            <a:avLst/>
          </a:prstGeom>
          <a:solidFill>
            <a:srgbClr val="5D739A"/>
          </a:solidFill>
          <a:ln w="57150">
            <a:solidFill>
              <a:srgbClr val="F4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B8E325-A0AC-48BE-B4FD-2DD62CD374C5}"/>
              </a:ext>
            </a:extLst>
          </p:cNvPr>
          <p:cNvSpPr txBox="1"/>
          <p:nvPr/>
        </p:nvSpPr>
        <p:spPr>
          <a:xfrm>
            <a:off x="3644373" y="2717810"/>
            <a:ext cx="9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A38C86-B8E2-42F9-9C53-6CE94BDBA40E}"/>
              </a:ext>
            </a:extLst>
          </p:cNvPr>
          <p:cNvSpPr/>
          <p:nvPr/>
        </p:nvSpPr>
        <p:spPr>
          <a:xfrm>
            <a:off x="5111398" y="2920553"/>
            <a:ext cx="1908300" cy="21381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D4ACD26-BE6A-42AE-8CF7-8A12E82B10C8}"/>
              </a:ext>
            </a:extLst>
          </p:cNvPr>
          <p:cNvSpPr txBox="1"/>
          <p:nvPr/>
        </p:nvSpPr>
        <p:spPr>
          <a:xfrm>
            <a:off x="5111398" y="4050661"/>
            <a:ext cx="190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商业模式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56AE351-94A0-4EAB-85F7-D8D0833B73E7}"/>
              </a:ext>
            </a:extLst>
          </p:cNvPr>
          <p:cNvSpPr/>
          <p:nvPr/>
        </p:nvSpPr>
        <p:spPr>
          <a:xfrm>
            <a:off x="5599278" y="2527023"/>
            <a:ext cx="952520" cy="952520"/>
          </a:xfrm>
          <a:prstGeom prst="ellipse">
            <a:avLst/>
          </a:prstGeom>
          <a:solidFill>
            <a:srgbClr val="5D739A"/>
          </a:solidFill>
          <a:ln w="57150">
            <a:solidFill>
              <a:srgbClr val="F4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C5B464-07C0-4EB5-B4AD-4D778544ED1C}"/>
              </a:ext>
            </a:extLst>
          </p:cNvPr>
          <p:cNvSpPr txBox="1"/>
          <p:nvPr/>
        </p:nvSpPr>
        <p:spPr>
          <a:xfrm>
            <a:off x="5745316" y="2717810"/>
            <a:ext cx="9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E448AA-484E-4D6A-810B-DC2478048763}"/>
              </a:ext>
            </a:extLst>
          </p:cNvPr>
          <p:cNvSpPr/>
          <p:nvPr/>
        </p:nvSpPr>
        <p:spPr>
          <a:xfrm>
            <a:off x="7255883" y="2909667"/>
            <a:ext cx="1908300" cy="2159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E06920-2D73-4D44-8963-718A301E3087}"/>
              </a:ext>
            </a:extLst>
          </p:cNvPr>
          <p:cNvSpPr txBox="1"/>
          <p:nvPr/>
        </p:nvSpPr>
        <p:spPr>
          <a:xfrm>
            <a:off x="7255883" y="4039775"/>
            <a:ext cx="190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融资计划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8915E76-7CF2-4394-93BD-6F27A7F2C8E6}"/>
              </a:ext>
            </a:extLst>
          </p:cNvPr>
          <p:cNvSpPr/>
          <p:nvPr/>
        </p:nvSpPr>
        <p:spPr>
          <a:xfrm>
            <a:off x="7743763" y="2516137"/>
            <a:ext cx="952520" cy="952520"/>
          </a:xfrm>
          <a:prstGeom prst="ellipse">
            <a:avLst/>
          </a:prstGeom>
          <a:solidFill>
            <a:srgbClr val="5D739A"/>
          </a:solidFill>
          <a:ln w="57150">
            <a:solidFill>
              <a:srgbClr val="F4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832D780-B18E-44D3-B7F9-3CEDB245D052}"/>
              </a:ext>
            </a:extLst>
          </p:cNvPr>
          <p:cNvSpPr txBox="1"/>
          <p:nvPr/>
        </p:nvSpPr>
        <p:spPr>
          <a:xfrm>
            <a:off x="7889801" y="2706924"/>
            <a:ext cx="9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5B1AF9-3EB3-4DF7-B4FB-BAABDDB7E602}"/>
              </a:ext>
            </a:extLst>
          </p:cNvPr>
          <p:cNvSpPr/>
          <p:nvPr/>
        </p:nvSpPr>
        <p:spPr>
          <a:xfrm>
            <a:off x="9433026" y="2909667"/>
            <a:ext cx="1908300" cy="2149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5A131E-57D6-43B8-881D-6ED9CDC83F88}"/>
              </a:ext>
            </a:extLst>
          </p:cNvPr>
          <p:cNvSpPr txBox="1"/>
          <p:nvPr/>
        </p:nvSpPr>
        <p:spPr>
          <a:xfrm>
            <a:off x="9433026" y="4039775"/>
            <a:ext cx="190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团队优势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B342C14-558E-4D57-A613-6C372E516C50}"/>
              </a:ext>
            </a:extLst>
          </p:cNvPr>
          <p:cNvSpPr/>
          <p:nvPr/>
        </p:nvSpPr>
        <p:spPr>
          <a:xfrm>
            <a:off x="9920906" y="2516137"/>
            <a:ext cx="952520" cy="952520"/>
          </a:xfrm>
          <a:prstGeom prst="ellipse">
            <a:avLst/>
          </a:prstGeom>
          <a:solidFill>
            <a:srgbClr val="5D739A"/>
          </a:solidFill>
          <a:ln w="57150">
            <a:solidFill>
              <a:srgbClr val="F4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6F08B3-E2C9-47FA-B96B-E0ADDBEEDD78}"/>
              </a:ext>
            </a:extLst>
          </p:cNvPr>
          <p:cNvSpPr txBox="1"/>
          <p:nvPr/>
        </p:nvSpPr>
        <p:spPr>
          <a:xfrm>
            <a:off x="10066944" y="2706924"/>
            <a:ext cx="9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65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技术领域专家和科研平台提供支持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728BB5-8513-41A4-BC0E-2273F7DA2B98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E2AF1-E086-4B1A-84F3-C4A665F2FB38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专家顾问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B5E00-8C7C-410D-938B-CE020B1C4B73}"/>
              </a:ext>
            </a:extLst>
          </p:cNvPr>
          <p:cNvSpPr/>
          <p:nvPr/>
        </p:nvSpPr>
        <p:spPr>
          <a:xfrm>
            <a:off x="0" y="4578398"/>
            <a:ext cx="12192001" cy="2279602"/>
          </a:xfrm>
          <a:prstGeom prst="rect">
            <a:avLst/>
          </a:prstGeom>
          <a:solidFill>
            <a:srgbClr val="5D739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DB354E-0955-4A64-9EFE-52280F270A7C}"/>
              </a:ext>
            </a:extLst>
          </p:cNvPr>
          <p:cNvSpPr/>
          <p:nvPr/>
        </p:nvSpPr>
        <p:spPr>
          <a:xfrm>
            <a:off x="803617" y="3355567"/>
            <a:ext cx="1165333" cy="40011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朱日宏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0B3A6856-D95F-43A5-A2AD-77DEF9CE5CA8}"/>
              </a:ext>
            </a:extLst>
          </p:cNvPr>
          <p:cNvSpPr txBox="1"/>
          <p:nvPr/>
        </p:nvSpPr>
        <p:spPr>
          <a:xfrm>
            <a:off x="2808075" y="1175947"/>
            <a:ext cx="2692099" cy="3107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国家科学技术进步奖</a:t>
            </a: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国防技术发明奖</a:t>
            </a: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国务院特殊津贴专家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中国光学学会理事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中国仪器仪表学会理事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中国光学学会光学测试专业委员会主任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入选国家“千百万人才培养计划”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A39F55-5520-4854-A140-30FD55CC1342}"/>
              </a:ext>
            </a:extLst>
          </p:cNvPr>
          <p:cNvSpPr/>
          <p:nvPr/>
        </p:nvSpPr>
        <p:spPr>
          <a:xfrm>
            <a:off x="6670794" y="3314322"/>
            <a:ext cx="1165333" cy="40011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93AD8F65-4C89-429F-AA56-8B408A51735B}"/>
              </a:ext>
            </a:extLst>
          </p:cNvPr>
          <p:cNvSpPr txBox="1"/>
          <p:nvPr/>
        </p:nvSpPr>
        <p:spPr>
          <a:xfrm>
            <a:off x="8760110" y="1130063"/>
            <a:ext cx="2933908" cy="31531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国防技术发明奖、教育部技术发明奖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江苏高层次“</a:t>
            </a:r>
            <a:r>
              <a:rPr lang="en-US" altLang="zh-CN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333</a:t>
            </a: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人才工程”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江苏“青蓝工程”中青年学术带头人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中国光学学会光学测试专业委员会 秘书长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中国激光杂志社青年编辑委员会委员</a:t>
            </a:r>
            <a:endParaRPr lang="en-US" altLang="zh-CN" sz="1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6C1B5B-E840-436D-9E11-F9756E3A3869}"/>
              </a:ext>
            </a:extLst>
          </p:cNvPr>
          <p:cNvSpPr/>
          <p:nvPr/>
        </p:nvSpPr>
        <p:spPr>
          <a:xfrm>
            <a:off x="292618" y="3806821"/>
            <a:ext cx="2150970" cy="64633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光学精密仪器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技术专家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0C720F4-AA29-4D93-843E-600DE2334FB7}"/>
              </a:ext>
            </a:extLst>
          </p:cNvPr>
          <p:cNvSpPr/>
          <p:nvPr/>
        </p:nvSpPr>
        <p:spPr>
          <a:xfrm>
            <a:off x="6096000" y="3839678"/>
            <a:ext cx="2360884" cy="64633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高功率激光器件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技术专家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A881C89-BABB-4EC5-A869-F38DFC3599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786" y="1175946"/>
            <a:ext cx="1555350" cy="201313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389932-9AFD-406C-996B-9A44CA587B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50" y="1176311"/>
            <a:ext cx="1566069" cy="2012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6957AF-5295-4DF2-BB6F-EB4E5E31C6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17" y="4929508"/>
            <a:ext cx="2075569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0C3AA87-859E-4655-88D3-6B25F543D9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518" y="4929508"/>
            <a:ext cx="2133766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30FE662-5054-48B0-94BA-BA048D266A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617" y="4929508"/>
            <a:ext cx="2162680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4806719-EAA7-4EC2-99AB-B8B4DEE0C0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630" y="4929508"/>
            <a:ext cx="20683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690" y="228371"/>
            <a:ext cx="666571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专创结合，产教融合，促进就业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E229A26-647E-4B12-9E3F-6C58147AA6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22" y="1178337"/>
            <a:ext cx="2289471" cy="1440000"/>
          </a:xfrm>
          <a:prstGeom prst="round2DiagRect">
            <a:avLst>
              <a:gd name="adj1" fmla="val 5878"/>
              <a:gd name="adj2" fmla="val 833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EF39659-5300-465E-9C22-76C85989D7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33" y="3016453"/>
            <a:ext cx="2242847" cy="1440000"/>
          </a:xfrm>
          <a:prstGeom prst="round2DiagRect">
            <a:avLst>
              <a:gd name="adj1" fmla="val 7812"/>
              <a:gd name="adj2" fmla="val 652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43011A6-7717-405A-A90C-BED09887FB12}"/>
              </a:ext>
            </a:extLst>
          </p:cNvPr>
          <p:cNvSpPr/>
          <p:nvPr/>
        </p:nvSpPr>
        <p:spPr>
          <a:xfrm>
            <a:off x="6516440" y="1223346"/>
            <a:ext cx="4533610" cy="1349982"/>
          </a:xfrm>
          <a:prstGeom prst="roundRect">
            <a:avLst>
              <a:gd name="adj" fmla="val 5521"/>
            </a:avLst>
          </a:prstGeom>
          <a:noFill/>
          <a:ln w="12700">
            <a:solidFill>
              <a:srgbClr val="5D739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772689-401E-4806-AE21-E26FA52196D5}"/>
              </a:ext>
            </a:extLst>
          </p:cNvPr>
          <p:cNvGrpSpPr/>
          <p:nvPr/>
        </p:nvGrpSpPr>
        <p:grpSpPr>
          <a:xfrm>
            <a:off x="3545318" y="1159115"/>
            <a:ext cx="2518597" cy="1512000"/>
            <a:chOff x="4479882" y="1017329"/>
            <a:chExt cx="2339102" cy="1440000"/>
          </a:xfrm>
          <a:solidFill>
            <a:srgbClr val="7030A0"/>
          </a:solidFill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67BEFCF-3A99-40EE-B291-7AA41819F920}"/>
                </a:ext>
              </a:extLst>
            </p:cNvPr>
            <p:cNvSpPr/>
            <p:nvPr/>
          </p:nvSpPr>
          <p:spPr>
            <a:xfrm>
              <a:off x="4479882" y="1017329"/>
              <a:ext cx="2339102" cy="1440000"/>
            </a:xfrm>
            <a:prstGeom prst="roundRect">
              <a:avLst>
                <a:gd name="adj" fmla="val 5200"/>
              </a:avLst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6F85E08-515D-46F7-AEA7-9A0C01494D88}"/>
                </a:ext>
              </a:extLst>
            </p:cNvPr>
            <p:cNvSpPr txBox="1"/>
            <p:nvPr/>
          </p:nvSpPr>
          <p:spPr>
            <a:xfrm>
              <a:off x="4729974" y="1181734"/>
              <a:ext cx="1838917" cy="915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本硕博梯队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贯穿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递进式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培养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B9B011-A20C-407D-88E1-C6839B9AE58A}"/>
              </a:ext>
            </a:extLst>
          </p:cNvPr>
          <p:cNvGrpSpPr/>
          <p:nvPr/>
        </p:nvGrpSpPr>
        <p:grpSpPr>
          <a:xfrm>
            <a:off x="3545322" y="2997230"/>
            <a:ext cx="2518595" cy="1512000"/>
            <a:chOff x="4479882" y="1017328"/>
            <a:chExt cx="2339102" cy="1440000"/>
          </a:xfrm>
          <a:solidFill>
            <a:srgbClr val="7030A0"/>
          </a:solidFill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75D7F56-A30A-4E87-8704-3016761DA1F6}"/>
                </a:ext>
              </a:extLst>
            </p:cNvPr>
            <p:cNvSpPr/>
            <p:nvPr/>
          </p:nvSpPr>
          <p:spPr>
            <a:xfrm>
              <a:off x="4479882" y="1017328"/>
              <a:ext cx="2339102" cy="1440000"/>
            </a:xfrm>
            <a:prstGeom prst="roundRect">
              <a:avLst>
                <a:gd name="adj" fmla="val 5200"/>
              </a:avLst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6BAA13C-95CB-4C32-8164-AD8D706496DB}"/>
                </a:ext>
              </a:extLst>
            </p:cNvPr>
            <p:cNvSpPr txBox="1"/>
            <p:nvPr/>
          </p:nvSpPr>
          <p:spPr>
            <a:xfrm>
              <a:off x="4491770" y="1199677"/>
              <a:ext cx="2315323" cy="915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行业交流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培养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专创结合型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AC372EA-C41C-4F0E-9DB2-DE378CA2E8D5}"/>
              </a:ext>
            </a:extLst>
          </p:cNvPr>
          <p:cNvGrpSpPr/>
          <p:nvPr/>
        </p:nvGrpSpPr>
        <p:grpSpPr>
          <a:xfrm>
            <a:off x="3545320" y="4879083"/>
            <a:ext cx="2518594" cy="1512000"/>
            <a:chOff x="4479882" y="1017328"/>
            <a:chExt cx="2339102" cy="1440000"/>
          </a:xfrm>
          <a:solidFill>
            <a:srgbClr val="7030A0"/>
          </a:solidFill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699F203-30F8-4C5A-A579-453005B517EA}"/>
                </a:ext>
              </a:extLst>
            </p:cNvPr>
            <p:cNvSpPr/>
            <p:nvPr/>
          </p:nvSpPr>
          <p:spPr>
            <a:xfrm>
              <a:off x="4479882" y="1017328"/>
              <a:ext cx="2339102" cy="1440000"/>
            </a:xfrm>
            <a:prstGeom prst="roundRect">
              <a:avLst>
                <a:gd name="adj" fmla="val 5200"/>
              </a:avLst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5AC99A-AB92-4626-A772-69D2B8335B2E}"/>
                </a:ext>
              </a:extLst>
            </p:cNvPr>
            <p:cNvSpPr txBox="1"/>
            <p:nvPr/>
          </p:nvSpPr>
          <p:spPr>
            <a:xfrm>
              <a:off x="4508903" y="1199677"/>
              <a:ext cx="2281082" cy="915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个岗位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间接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带动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人就业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7470A65-4222-49A8-824D-8AA24015E0A5}"/>
              </a:ext>
            </a:extLst>
          </p:cNvPr>
          <p:cNvSpPr txBox="1"/>
          <p:nvPr/>
        </p:nvSpPr>
        <p:spPr>
          <a:xfrm>
            <a:off x="6568827" y="1429189"/>
            <a:ext cx="4428836" cy="8144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团队建设本硕博梯队，贯穿多层次递进式培养，发挥学生自身独特优势。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F51DEF6-70EF-4980-8924-F7C83E3F3B36}"/>
              </a:ext>
            </a:extLst>
          </p:cNvPr>
          <p:cNvSpPr/>
          <p:nvPr/>
        </p:nvSpPr>
        <p:spPr>
          <a:xfrm>
            <a:off x="6514387" y="3042592"/>
            <a:ext cx="4533610" cy="1349982"/>
          </a:xfrm>
          <a:prstGeom prst="roundRect">
            <a:avLst>
              <a:gd name="adj" fmla="val 5521"/>
            </a:avLst>
          </a:prstGeom>
          <a:noFill/>
          <a:ln w="12700">
            <a:solidFill>
              <a:srgbClr val="5D739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B77B75C-345B-4AC2-881E-09C95B50550C}"/>
              </a:ext>
            </a:extLst>
          </p:cNvPr>
          <p:cNvSpPr txBox="1"/>
          <p:nvPr/>
        </p:nvSpPr>
        <p:spPr>
          <a:xfrm>
            <a:off x="6566774" y="3248435"/>
            <a:ext cx="4428836" cy="8144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定期组织学生参加与专业相关的行业大会，提高创新创业能力，培养专创结合型学生。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FF3E3D1-5119-426D-8DA5-F82E2B0C5378}"/>
              </a:ext>
            </a:extLst>
          </p:cNvPr>
          <p:cNvSpPr/>
          <p:nvPr/>
        </p:nvSpPr>
        <p:spPr>
          <a:xfrm>
            <a:off x="6514387" y="4959663"/>
            <a:ext cx="4533610" cy="1349982"/>
          </a:xfrm>
          <a:prstGeom prst="roundRect">
            <a:avLst>
              <a:gd name="adj" fmla="val 5521"/>
            </a:avLst>
          </a:prstGeom>
          <a:noFill/>
          <a:ln w="12700">
            <a:solidFill>
              <a:srgbClr val="5D739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0B3806-0ED3-4D78-9F99-5F68A97EFC07}"/>
              </a:ext>
            </a:extLst>
          </p:cNvPr>
          <p:cNvSpPr txBox="1"/>
          <p:nvPr/>
        </p:nvSpPr>
        <p:spPr>
          <a:xfrm>
            <a:off x="6566774" y="5165506"/>
            <a:ext cx="4428836" cy="8144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公司直接提供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个高质量就业岗位，带动产业链发展，间接提供就业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A8D5280-6631-425E-87AC-B5D9639739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977" y="4892754"/>
            <a:ext cx="2266158" cy="1440000"/>
          </a:xfrm>
          <a:prstGeom prst="round2DiagRect">
            <a:avLst>
              <a:gd name="adj1" fmla="val 10944"/>
              <a:gd name="adj2" fmla="val 1196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DFB1351-60D7-4A2C-8FAE-671B5805601A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F35CA5A-91AB-4DF7-B1F0-E6E20CBD5A78}"/>
              </a:ext>
            </a:extLst>
          </p:cNvPr>
          <p:cNvSpPr txBox="1"/>
          <p:nvPr/>
        </p:nvSpPr>
        <p:spPr>
          <a:xfrm>
            <a:off x="309019" y="305313"/>
            <a:ext cx="269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 带动就业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19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042" y="228371"/>
            <a:ext cx="741028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项目落地，进行产业布局规划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21CF386-3E9B-4FC0-BA8F-57AE388ACCCA}"/>
              </a:ext>
            </a:extLst>
          </p:cNvPr>
          <p:cNvGrpSpPr/>
          <p:nvPr/>
        </p:nvGrpSpPr>
        <p:grpSpPr>
          <a:xfrm>
            <a:off x="778971" y="1299006"/>
            <a:ext cx="3114687" cy="5148686"/>
            <a:chOff x="474173" y="1299006"/>
            <a:chExt cx="3114687" cy="5148686"/>
          </a:xfrm>
        </p:grpSpPr>
        <p:sp>
          <p:nvSpPr>
            <p:cNvPr id="81" name="圆角矩形 4">
              <a:extLst>
                <a:ext uri="{FF2B5EF4-FFF2-40B4-BE49-F238E27FC236}">
                  <a16:creationId xmlns:a16="http://schemas.microsoft.com/office/drawing/2014/main" id="{D627F370-CA66-4233-8C5E-87925BCAC4CA}"/>
                </a:ext>
              </a:extLst>
            </p:cNvPr>
            <p:cNvSpPr/>
            <p:nvPr/>
          </p:nvSpPr>
          <p:spPr>
            <a:xfrm>
              <a:off x="474173" y="1534648"/>
              <a:ext cx="3114687" cy="4913044"/>
            </a:xfrm>
            <a:prstGeom prst="roundRect">
              <a:avLst>
                <a:gd name="adj" fmla="val 10560"/>
              </a:avLst>
            </a:prstGeom>
            <a:noFill/>
            <a:ln w="57150">
              <a:solidFill>
                <a:srgbClr val="5D739A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3559D3F-7460-48F3-9130-07A3FA1CFC7D}"/>
                </a:ext>
              </a:extLst>
            </p:cNvPr>
            <p:cNvGrpSpPr/>
            <p:nvPr/>
          </p:nvGrpSpPr>
          <p:grpSpPr>
            <a:xfrm>
              <a:off x="813741" y="1299006"/>
              <a:ext cx="2435550" cy="515924"/>
              <a:chOff x="495553" y="1022528"/>
              <a:chExt cx="2738818" cy="515924"/>
            </a:xfrm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D25AF0AA-542B-483E-8E27-209C3024E64C}"/>
                  </a:ext>
                </a:extLst>
              </p:cNvPr>
              <p:cNvSpPr/>
              <p:nvPr/>
            </p:nvSpPr>
            <p:spPr>
              <a:xfrm>
                <a:off x="495553" y="1022528"/>
                <a:ext cx="2738818" cy="51592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C2935530-A47B-494A-8D32-AE33CBD89C5B}"/>
                  </a:ext>
                </a:extLst>
              </p:cNvPr>
              <p:cNvSpPr txBox="1"/>
              <p:nvPr/>
            </p:nvSpPr>
            <p:spPr>
              <a:xfrm>
                <a:off x="499559" y="1079909"/>
                <a:ext cx="273481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产业化</a:t>
                </a: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B7186F2-0803-4B64-A75B-19F4C0EA2DD8}"/>
                </a:ext>
              </a:extLst>
            </p:cNvPr>
            <p:cNvSpPr/>
            <p:nvPr/>
          </p:nvSpPr>
          <p:spPr>
            <a:xfrm>
              <a:off x="566173" y="3521048"/>
              <a:ext cx="2955071" cy="267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ts val="2800"/>
                </a:lnSpc>
                <a:spcAft>
                  <a:spcPts val="180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①成立南京</a:t>
              </a:r>
              <a:r>
                <a:rPr lang="zh-CN" altLang="en-US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御镭激光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科技有限公司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ts val="2800"/>
                </a:lnSpc>
                <a:spcAft>
                  <a:spcPts val="180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②入驻南京理工大学国家大学生</a:t>
              </a:r>
              <a:r>
                <a:rPr lang="zh-CN" altLang="en-US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创业园</a:t>
              </a:r>
              <a:endParaRPr lang="en-US" altLang="zh-CN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ts val="2800"/>
                </a:lnSpc>
                <a:spcAft>
                  <a:spcPts val="180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③计划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年获得</a:t>
              </a:r>
              <a:r>
                <a:rPr lang="zh-CN" altLang="en-US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B14175C-0340-4CE3-B0E4-DE8A49AE6057}"/>
              </a:ext>
            </a:extLst>
          </p:cNvPr>
          <p:cNvGrpSpPr/>
          <p:nvPr/>
        </p:nvGrpSpPr>
        <p:grpSpPr>
          <a:xfrm>
            <a:off x="4554428" y="1293916"/>
            <a:ext cx="3114687" cy="5148686"/>
            <a:chOff x="4554428" y="1293916"/>
            <a:chExt cx="3114687" cy="5148686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C1FD5B87-B002-4C45-B9FE-A66B203BC293}"/>
                </a:ext>
              </a:extLst>
            </p:cNvPr>
            <p:cNvGrpSpPr/>
            <p:nvPr/>
          </p:nvGrpSpPr>
          <p:grpSpPr>
            <a:xfrm>
              <a:off x="4554428" y="1293916"/>
              <a:ext cx="3114687" cy="5148686"/>
              <a:chOff x="474173" y="1299006"/>
              <a:chExt cx="3114687" cy="5148686"/>
            </a:xfrm>
          </p:grpSpPr>
          <p:sp>
            <p:nvSpPr>
              <p:cNvPr id="94" name="圆角矩形 4">
                <a:extLst>
                  <a:ext uri="{FF2B5EF4-FFF2-40B4-BE49-F238E27FC236}">
                    <a16:creationId xmlns:a16="http://schemas.microsoft.com/office/drawing/2014/main" id="{9547446B-2694-4703-8D60-5B77016578AA}"/>
                  </a:ext>
                </a:extLst>
              </p:cNvPr>
              <p:cNvSpPr/>
              <p:nvPr/>
            </p:nvSpPr>
            <p:spPr>
              <a:xfrm>
                <a:off x="474173" y="1534648"/>
                <a:ext cx="3114687" cy="4913044"/>
              </a:xfrm>
              <a:prstGeom prst="roundRect">
                <a:avLst>
                  <a:gd name="adj" fmla="val 10560"/>
                </a:avLst>
              </a:prstGeom>
              <a:noFill/>
              <a:ln w="57150">
                <a:solidFill>
                  <a:srgbClr val="5D739A"/>
                </a:solidFill>
                <a:prstDash val="solid"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64F32C32-81C7-4DBA-9191-CA55235093B7}"/>
                  </a:ext>
                </a:extLst>
              </p:cNvPr>
              <p:cNvGrpSpPr/>
              <p:nvPr/>
            </p:nvGrpSpPr>
            <p:grpSpPr>
              <a:xfrm>
                <a:off x="813741" y="1299006"/>
                <a:ext cx="2435550" cy="515924"/>
                <a:chOff x="495553" y="1022528"/>
                <a:chExt cx="2738818" cy="515924"/>
              </a:xfrm>
            </p:grpSpPr>
            <p:sp>
              <p:nvSpPr>
                <p:cNvPr id="96" name="矩形: 圆角 95">
                  <a:extLst>
                    <a:ext uri="{FF2B5EF4-FFF2-40B4-BE49-F238E27FC236}">
                      <a16:creationId xmlns:a16="http://schemas.microsoft.com/office/drawing/2014/main" id="{2B34976E-9D83-4E90-937D-05F9C903E520}"/>
                    </a:ext>
                  </a:extLst>
                </p:cNvPr>
                <p:cNvSpPr/>
                <p:nvPr/>
              </p:nvSpPr>
              <p:spPr>
                <a:xfrm>
                  <a:off x="495553" y="1022528"/>
                  <a:ext cx="2738818" cy="515924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E566A432-EC91-417D-B479-9D2123CAAA7C}"/>
                    </a:ext>
                  </a:extLst>
                </p:cNvPr>
                <p:cNvSpPr txBox="1"/>
                <p:nvPr/>
              </p:nvSpPr>
              <p:spPr>
                <a:xfrm>
                  <a:off x="499560" y="1079909"/>
                  <a:ext cx="2734811" cy="4001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产品化</a:t>
                  </a:r>
                </a:p>
              </p:txBody>
            </p:sp>
          </p:grp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C77135C-E30F-4725-B2C9-97169871DDAD}"/>
                </a:ext>
              </a:extLst>
            </p:cNvPr>
            <p:cNvSpPr/>
            <p:nvPr/>
          </p:nvSpPr>
          <p:spPr>
            <a:xfrm>
              <a:off x="4596308" y="2068484"/>
              <a:ext cx="27332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产品系列：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48E1F4-C1CD-46B3-BB5B-AA8BC9F8327D}"/>
                </a:ext>
              </a:extLst>
            </p:cNvPr>
            <p:cNvSpPr/>
            <p:nvPr/>
          </p:nvSpPr>
          <p:spPr>
            <a:xfrm>
              <a:off x="4639056" y="2523380"/>
              <a:ext cx="297098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配套</a:t>
              </a:r>
              <a:r>
                <a:rPr lang="en-US" altLang="zh-CN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10kW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装备：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FLOS-10kWTS-2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45FECC3-0D86-44E5-A6A8-681D09E2CD31}"/>
                </a:ext>
              </a:extLst>
            </p:cNvPr>
            <p:cNvSpPr/>
            <p:nvPr/>
          </p:nvSpPr>
          <p:spPr>
            <a:xfrm>
              <a:off x="4623718" y="3207719"/>
              <a:ext cx="297098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配套</a:t>
              </a:r>
              <a:r>
                <a:rPr lang="en-US" altLang="zh-CN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20kW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装备：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FLOS-20kWTS-2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9DD7B884-2B69-420C-9754-43CB0CAC2902}"/>
                </a:ext>
              </a:extLst>
            </p:cNvPr>
            <p:cNvSpPr/>
            <p:nvPr/>
          </p:nvSpPr>
          <p:spPr>
            <a:xfrm>
              <a:off x="4604292" y="4863330"/>
              <a:ext cx="1358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产品量产：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36704554-0B33-42A3-A776-5D339C69F9DD}"/>
                </a:ext>
              </a:extLst>
            </p:cNvPr>
            <p:cNvSpPr/>
            <p:nvPr/>
          </p:nvSpPr>
          <p:spPr>
            <a:xfrm>
              <a:off x="4646428" y="5296743"/>
              <a:ext cx="297098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年建设生产线，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达到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42DB64E-A717-4B2D-97F9-622B735E1E71}"/>
                </a:ext>
              </a:extLst>
            </p:cNvPr>
            <p:cNvSpPr/>
            <p:nvPr/>
          </p:nvSpPr>
          <p:spPr>
            <a:xfrm>
              <a:off x="4639056" y="3952258"/>
              <a:ext cx="297098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配套</a:t>
              </a:r>
              <a:r>
                <a:rPr lang="en-US" altLang="zh-CN" dirty="0">
                  <a:solidFill>
                    <a:srgbClr val="5D73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30kW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装备：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FLOS-30kWTS-4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C2B4D9F-6134-4CBE-A1DD-2410DC4794AA}"/>
              </a:ext>
            </a:extLst>
          </p:cNvPr>
          <p:cNvGrpSpPr/>
          <p:nvPr/>
        </p:nvGrpSpPr>
        <p:grpSpPr>
          <a:xfrm>
            <a:off x="8307175" y="1293916"/>
            <a:ext cx="3114687" cy="5148686"/>
            <a:chOff x="474173" y="1299006"/>
            <a:chExt cx="3114687" cy="5148686"/>
          </a:xfrm>
        </p:grpSpPr>
        <p:sp>
          <p:nvSpPr>
            <p:cNvPr id="99" name="圆角矩形 4">
              <a:extLst>
                <a:ext uri="{FF2B5EF4-FFF2-40B4-BE49-F238E27FC236}">
                  <a16:creationId xmlns:a16="http://schemas.microsoft.com/office/drawing/2014/main" id="{AF7AF864-DFC0-4C51-A178-1961BD283ABF}"/>
                </a:ext>
              </a:extLst>
            </p:cNvPr>
            <p:cNvSpPr/>
            <p:nvPr/>
          </p:nvSpPr>
          <p:spPr>
            <a:xfrm>
              <a:off x="474173" y="1534648"/>
              <a:ext cx="3114687" cy="4913044"/>
            </a:xfrm>
            <a:prstGeom prst="roundRect">
              <a:avLst>
                <a:gd name="adj" fmla="val 10560"/>
              </a:avLst>
            </a:prstGeom>
            <a:noFill/>
            <a:ln w="57150">
              <a:solidFill>
                <a:srgbClr val="5D739A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B928D297-1CF7-409C-ADFC-54D160256E03}"/>
                </a:ext>
              </a:extLst>
            </p:cNvPr>
            <p:cNvGrpSpPr/>
            <p:nvPr/>
          </p:nvGrpSpPr>
          <p:grpSpPr>
            <a:xfrm>
              <a:off x="813741" y="1299006"/>
              <a:ext cx="2435550" cy="515924"/>
              <a:chOff x="495553" y="1022528"/>
              <a:chExt cx="2738818" cy="515924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6263577E-FC4C-46A7-92BC-71383D9DB4F6}"/>
                  </a:ext>
                </a:extLst>
              </p:cNvPr>
              <p:cNvSpPr/>
              <p:nvPr/>
            </p:nvSpPr>
            <p:spPr>
              <a:xfrm>
                <a:off x="495553" y="1022528"/>
                <a:ext cx="2738818" cy="51592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53B53B6-5345-4C68-BDA8-89486F63F829}"/>
                  </a:ext>
                </a:extLst>
              </p:cNvPr>
              <p:cNvSpPr txBox="1"/>
              <p:nvPr/>
            </p:nvSpPr>
            <p:spPr>
              <a:xfrm>
                <a:off x="499560" y="1079909"/>
                <a:ext cx="2734811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技术与市场</a:t>
                </a:r>
              </a:p>
            </p:txBody>
          </p:sp>
        </p:grp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33C741C3-1F61-4706-9AE9-BE8F0661D1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605239" y="1596546"/>
            <a:ext cx="1466463" cy="2142885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C457F181-29F1-4D7E-97C4-16DC7F44ACCF}"/>
              </a:ext>
            </a:extLst>
          </p:cNvPr>
          <p:cNvSpPr/>
          <p:nvPr/>
        </p:nvSpPr>
        <p:spPr>
          <a:xfrm>
            <a:off x="8379026" y="3885998"/>
            <a:ext cx="1292607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市场拓展：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DD035672-B300-4588-9336-B9CAD681D2F5}"/>
              </a:ext>
            </a:extLst>
          </p:cNvPr>
          <p:cNvSpPr/>
          <p:nvPr/>
        </p:nvSpPr>
        <p:spPr>
          <a:xfrm>
            <a:off x="8329885" y="4392697"/>
            <a:ext cx="2970984" cy="64633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①与</a:t>
            </a:r>
            <a:r>
              <a:rPr lang="zh-CN" altLang="en-US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锐科激光、大族激光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配套，迅速占领市场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757E54F-2E3B-4914-9087-48025B3BC494}"/>
              </a:ext>
            </a:extLst>
          </p:cNvPr>
          <p:cNvSpPr/>
          <p:nvPr/>
        </p:nvSpPr>
        <p:spPr>
          <a:xfrm>
            <a:off x="8379026" y="2031011"/>
            <a:ext cx="1292607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技术研发：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0C3B1BA-D4BD-4B1A-A4ED-D9AFC7A7CD2E}"/>
              </a:ext>
            </a:extLst>
          </p:cNvPr>
          <p:cNvSpPr/>
          <p:nvPr/>
        </p:nvSpPr>
        <p:spPr>
          <a:xfrm>
            <a:off x="8403573" y="2458743"/>
            <a:ext cx="2435550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①光闸产品持续优化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AB8AB6A-88AB-4C9F-BEF2-3933CBB04C72}"/>
              </a:ext>
            </a:extLst>
          </p:cNvPr>
          <p:cNvSpPr/>
          <p:nvPr/>
        </p:nvSpPr>
        <p:spPr>
          <a:xfrm>
            <a:off x="8404172" y="2878170"/>
            <a:ext cx="2970984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②新产品：加工装备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FBDE7A3-6C44-45CC-9AED-00D2EEB0B1B0}"/>
              </a:ext>
            </a:extLst>
          </p:cNvPr>
          <p:cNvSpPr/>
          <p:nvPr/>
        </p:nvSpPr>
        <p:spPr>
          <a:xfrm>
            <a:off x="8379026" y="5166589"/>
            <a:ext cx="2970984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②拓展</a:t>
            </a:r>
            <a:r>
              <a:rPr lang="zh-CN" altLang="en-US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宁德时代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动力电池激光焊接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D7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华工科技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汽车制造生产线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6C3A457-FB2E-4596-9359-07B478483F2A}"/>
              </a:ext>
            </a:extLst>
          </p:cNvPr>
          <p:cNvSpPr/>
          <p:nvPr/>
        </p:nvSpPr>
        <p:spPr>
          <a:xfrm>
            <a:off x="8408007" y="3301162"/>
            <a:ext cx="2942003" cy="36933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③提供激光应用解决方案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358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发展规划（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2021-2023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45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EF29918-6F70-4418-B32E-383EE0777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650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2F9DC98D-D94D-4921-A747-67A6FCE326D3}"/>
              </a:ext>
            </a:extLst>
          </p:cNvPr>
          <p:cNvSpPr txBox="1"/>
          <p:nvPr/>
        </p:nvSpPr>
        <p:spPr>
          <a:xfrm>
            <a:off x="278298" y="594211"/>
            <a:ext cx="63310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传统的“</a:t>
            </a:r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MADE IN CHINA”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我们还要做，但“中国制造</a:t>
            </a:r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2025”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的核心，应该是主打“中国装备”。</a:t>
            </a:r>
            <a:endParaRPr lang="en-US" altLang="zh-CN" sz="4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李克强</a:t>
            </a:r>
          </a:p>
        </p:txBody>
      </p:sp>
      <p:sp>
        <p:nvSpPr>
          <p:cNvPr id="4" name="文本框 20">
            <a:extLst>
              <a:ext uri="{FF2B5EF4-FFF2-40B4-BE49-F238E27FC236}">
                <a16:creationId xmlns:a16="http://schemas.microsoft.com/office/drawing/2014/main" id="{087DDC49-C400-4AFC-BE7C-FE46B5E31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96" y="5070853"/>
            <a:ext cx="6532701" cy="10536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近年来，国际环境复杂多变，动辄制裁禁运给科技行业的发展蒙上阴影。在这样的背景下，</a:t>
            </a:r>
            <a:r>
              <a:rPr lang="zh-CN" altLang="en-US" b="1" dirty="0">
                <a:solidFill>
                  <a:srgbClr val="C00000">
                    <a:alpha val="80000"/>
                  </a:srgbClr>
                </a:solidFill>
                <a:latin typeface="Microsoft YaHei" charset="-122"/>
                <a:ea typeface="Microsoft YaHei" charset="-122"/>
              </a:rPr>
              <a:t>掌握核心技术、实现国产替代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成了行业内的共同愿景。</a:t>
            </a:r>
          </a:p>
        </p:txBody>
      </p:sp>
      <p:sp>
        <p:nvSpPr>
          <p:cNvPr id="5" name="文本框 20">
            <a:extLst>
              <a:ext uri="{FF2B5EF4-FFF2-40B4-BE49-F238E27FC236}">
                <a16:creationId xmlns:a16="http://schemas.microsoft.com/office/drawing/2014/main" id="{E4BA95B2-F3EC-4615-906E-8A0D4A72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97" y="4144260"/>
            <a:ext cx="6682591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2460"/>
              </a:lnSpc>
            </a:pP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2020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年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12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月“国防七子”之一的</a:t>
            </a:r>
            <a:r>
              <a:rPr lang="zh-CN" altLang="en-US" b="1" dirty="0">
                <a:solidFill>
                  <a:srgbClr val="C00000">
                    <a:alpha val="80000"/>
                  </a:srgbClr>
                </a:solidFill>
                <a:latin typeface="Microsoft YaHei" charset="-122"/>
                <a:ea typeface="Microsoft YaHei" charset="-122"/>
              </a:rPr>
              <a:t>南京理工大学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被美国列入</a:t>
            </a:r>
            <a:r>
              <a:rPr lang="zh-CN" altLang="en-US" b="1" dirty="0">
                <a:solidFill>
                  <a:srgbClr val="C00000">
                    <a:alpha val="80000"/>
                  </a:srgbClr>
                </a:solidFill>
                <a:latin typeface="Microsoft YaHei" charset="-122"/>
                <a:ea typeface="Microsoft YaHei" charset="-122"/>
              </a:rPr>
              <a:t>实体清单</a:t>
            </a:r>
            <a:endParaRPr lang="zh-CN" altLang="en-US" sz="1600" b="1" dirty="0">
              <a:solidFill>
                <a:srgbClr val="C00000">
                  <a:alpha val="80000"/>
                </a:srgb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A2B0987C-3788-4AB2-9F42-33F6F4BDC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97" y="4562768"/>
            <a:ext cx="6682591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2460"/>
              </a:lnSpc>
            </a:pP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2021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年 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7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月    国内光纤激光器龙头</a:t>
            </a:r>
            <a:r>
              <a:rPr lang="zh-CN" altLang="en-US" b="1" dirty="0">
                <a:solidFill>
                  <a:srgbClr val="C00000">
                    <a:alpha val="80000"/>
                  </a:srgbClr>
                </a:solidFill>
                <a:latin typeface="Microsoft YaHei" charset="-122"/>
                <a:ea typeface="Microsoft YaHei" charset="-122"/>
              </a:rPr>
              <a:t>锐科激光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latin typeface="Microsoft YaHei" charset="-122"/>
                <a:ea typeface="Microsoft YaHei" charset="-122"/>
              </a:rPr>
              <a:t>被美国列入</a:t>
            </a:r>
            <a:r>
              <a:rPr lang="zh-CN" altLang="en-US" b="1" dirty="0">
                <a:solidFill>
                  <a:srgbClr val="C00000">
                    <a:alpha val="80000"/>
                  </a:srgbClr>
                </a:solidFill>
                <a:latin typeface="Microsoft YaHei" charset="-122"/>
                <a:ea typeface="Microsoft YaHei" charset="-122"/>
              </a:rPr>
              <a:t>实体清单</a:t>
            </a:r>
            <a:endParaRPr lang="zh-CN" altLang="en-US" sz="1600" b="1" dirty="0">
              <a:solidFill>
                <a:srgbClr val="C00000">
                  <a:alpha val="80000"/>
                </a:srgbClr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29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396F2-828D-4B6E-96B3-C750C31F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9149459-19FD-482C-B821-F13AB92FC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50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5">
            <a:extLst>
              <a:ext uri="{FF2B5EF4-FFF2-40B4-BE49-F238E27FC236}">
                <a16:creationId xmlns:a16="http://schemas.microsoft.com/office/drawing/2014/main" id="{FB93CF4E-32D3-481D-B507-73F43C957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147185"/>
            <a:ext cx="12191999" cy="104643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让中国制造御光前行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3CD77DE-3F4C-490A-A6B6-B29535CBF49C}"/>
              </a:ext>
            </a:extLst>
          </p:cNvPr>
          <p:cNvGrpSpPr/>
          <p:nvPr/>
        </p:nvGrpSpPr>
        <p:grpSpPr>
          <a:xfrm>
            <a:off x="2100631" y="1449718"/>
            <a:ext cx="550296" cy="516834"/>
            <a:chOff x="4272336" y="2102895"/>
            <a:chExt cx="550296" cy="51683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511C2C1-DF19-44A8-BF05-651EEFF818B8}"/>
                </a:ext>
              </a:extLst>
            </p:cNvPr>
            <p:cNvCxnSpPr>
              <a:cxnSpLocks/>
            </p:cNvCxnSpPr>
            <p:nvPr/>
          </p:nvCxnSpPr>
          <p:spPr>
            <a:xfrm>
              <a:off x="4547484" y="2102895"/>
              <a:ext cx="0" cy="5168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1789DE8-7824-42DB-B1E2-42390D97C9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36" y="2238729"/>
              <a:ext cx="55029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14FB17-D6C3-4851-8FB9-EC3FD17AD0BB}"/>
              </a:ext>
            </a:extLst>
          </p:cNvPr>
          <p:cNvGrpSpPr/>
          <p:nvPr/>
        </p:nvGrpSpPr>
        <p:grpSpPr>
          <a:xfrm rot="10800000">
            <a:off x="9415471" y="3054753"/>
            <a:ext cx="550296" cy="516834"/>
            <a:chOff x="4272336" y="2102895"/>
            <a:chExt cx="550296" cy="5168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5E51A01-6DF4-4058-A04A-7A190DFA49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7484" y="2102895"/>
              <a:ext cx="0" cy="5168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03BC2E7-9D9F-4C87-8BC7-9858F0F52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36" y="2238729"/>
              <a:ext cx="55029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36">
            <a:extLst>
              <a:ext uri="{FF2B5EF4-FFF2-40B4-BE49-F238E27FC236}">
                <a16:creationId xmlns:a16="http://schemas.microsoft.com/office/drawing/2014/main" id="{B67DA18D-3AA5-4EBF-BA5F-3F719B33F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526" y="1533896"/>
            <a:ext cx="4254697" cy="104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60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御镭激光</a:t>
            </a:r>
          </a:p>
        </p:txBody>
      </p:sp>
      <p:sp>
        <p:nvSpPr>
          <p:cNvPr id="21" name="文本框 35">
            <a:extLst>
              <a:ext uri="{FF2B5EF4-FFF2-40B4-BE49-F238E27FC236}">
                <a16:creationId xmlns:a16="http://schemas.microsoft.com/office/drawing/2014/main" id="{D48F4BA0-2FDF-4FB0-AF3D-F612B242B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936" y="2337291"/>
            <a:ext cx="4081830" cy="1046436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遇见未来</a:t>
            </a:r>
          </a:p>
        </p:txBody>
      </p:sp>
    </p:spTree>
    <p:extLst>
      <p:ext uri="{BB962C8B-B14F-4D97-AF65-F5344CB8AC3E}">
        <p14:creationId xmlns:p14="http://schemas.microsoft.com/office/powerpoint/2010/main" val="34083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302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院士专家推荐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65CEB2-A2FD-4022-8127-A590E85CB6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630" y="1037248"/>
            <a:ext cx="3664957" cy="50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98BE2B-D1FF-4ED6-A8EB-4CC544DA6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357" y="1037248"/>
            <a:ext cx="36649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44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607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国家光学机械质量监督检验中心认证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875CD-47BE-4E7A-86DA-525CD89FA3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29" y="1054279"/>
            <a:ext cx="3664957" cy="50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7D95C1-B7EA-481F-933F-04B2863813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078" y="1054279"/>
            <a:ext cx="3668944" cy="50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C93C8F-4494-4EF2-A3F8-7D8939E345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601" y="1054279"/>
            <a:ext cx="36649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99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试用报告 大族激光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42061-ED0F-4948-AA24-1AF58749E1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35" y="1033327"/>
            <a:ext cx="3664957" cy="50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A5F12-D449-4D39-ACD0-549CCF031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973" y="1033327"/>
            <a:ext cx="3664957" cy="50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C67B16-A3AF-403A-A7FA-2F6F40C21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572" y="1033327"/>
            <a:ext cx="3664957" cy="504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DF35AA8-DB9E-45A7-8397-B12BFE63E73D}"/>
              </a:ext>
            </a:extLst>
          </p:cNvPr>
          <p:cNvSpPr/>
          <p:nvPr/>
        </p:nvSpPr>
        <p:spPr>
          <a:xfrm>
            <a:off x="525621" y="5057774"/>
            <a:ext cx="3335179" cy="409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7ED1C4-79D3-4BF6-965B-8200D5EC877E}"/>
              </a:ext>
            </a:extLst>
          </p:cNvPr>
          <p:cNvSpPr/>
          <p:nvPr/>
        </p:nvSpPr>
        <p:spPr>
          <a:xfrm>
            <a:off x="8324460" y="2676525"/>
            <a:ext cx="3335179" cy="752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46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BE3EC75-FDCB-49D7-8193-D4D4B2D7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00" y="1012578"/>
            <a:ext cx="3678714" cy="5040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试用报告 锐科激光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D6120-0746-427B-88D8-AA2E828C84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769" y="1012578"/>
            <a:ext cx="3664957" cy="50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99A179-D67D-464C-8277-1CA1264C85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08" y="1012578"/>
            <a:ext cx="3664957" cy="50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FBE91D-0DFD-4ADF-A35F-1C6573065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97" y="1012578"/>
            <a:ext cx="3663641" cy="50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BDC177-6DBD-4F8B-93AB-3D5D05A7730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083" y="1012578"/>
            <a:ext cx="3664957" cy="5040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D3FE359-AD53-48D5-B921-4BB7D893BD12}"/>
              </a:ext>
            </a:extLst>
          </p:cNvPr>
          <p:cNvSpPr/>
          <p:nvPr/>
        </p:nvSpPr>
        <p:spPr>
          <a:xfrm>
            <a:off x="4936566" y="4133850"/>
            <a:ext cx="2357203" cy="2381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53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意向协议 大族激光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5FD553-7638-44EB-8726-594BE2EFF9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535" y="1031711"/>
            <a:ext cx="3586979" cy="50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7CDBD8-D0F2-4130-9FAC-E38F3ABC53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62" y="1031711"/>
            <a:ext cx="3564228" cy="50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5A7F6-D2C8-45E5-A248-3E12B890BA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873" y="1031711"/>
            <a:ext cx="3564228" cy="504000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52D5ADF-0639-48FE-814F-DE5C4D7AD934}"/>
              </a:ext>
            </a:extLst>
          </p:cNvPr>
          <p:cNvCxnSpPr>
            <a:cxnSpLocks/>
          </p:cNvCxnSpPr>
          <p:nvPr/>
        </p:nvCxnSpPr>
        <p:spPr>
          <a:xfrm>
            <a:off x="1028700" y="2181225"/>
            <a:ext cx="15906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90E9158-0E51-4542-8D28-6FDADB0820F3}"/>
              </a:ext>
            </a:extLst>
          </p:cNvPr>
          <p:cNvCxnSpPr>
            <a:cxnSpLocks/>
          </p:cNvCxnSpPr>
          <p:nvPr/>
        </p:nvCxnSpPr>
        <p:spPr>
          <a:xfrm>
            <a:off x="1262061" y="4495800"/>
            <a:ext cx="22193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3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502" y="228371"/>
            <a:ext cx="888382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光智造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是建设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制造强国、质量强国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的必经之路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BCFC88-26A8-48AE-AC06-F6D8298E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9815" y="1030486"/>
            <a:ext cx="3581172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6114FD-0681-4EB2-80A2-82BB8C519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64" y="3194949"/>
            <a:ext cx="3408074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2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深入实施制造强国战略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6A1F6-034F-4B5B-B2AE-59A15412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93" y="3194949"/>
            <a:ext cx="3346915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2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制造业是国民经济的主体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37766A-064D-477E-A068-89542A30B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14" y="1030486"/>
            <a:ext cx="3789474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7EE72E-4681-484C-9518-B55C6DD812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306" y="1030486"/>
            <a:ext cx="3346916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B8F3480-FB54-4D05-9483-EDCAE95CB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6059" y="3194949"/>
            <a:ext cx="3597410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2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光智造带动制造业转型升级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327D91-73BD-4507-BD7A-BAFB09E43EE4}"/>
              </a:ext>
            </a:extLst>
          </p:cNvPr>
          <p:cNvSpPr/>
          <p:nvPr/>
        </p:nvSpPr>
        <p:spPr>
          <a:xfrm>
            <a:off x="2" y="4341768"/>
            <a:ext cx="12191998" cy="22109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shade val="30000"/>
                  <a:satMod val="115000"/>
                  <a:alpha val="31000"/>
                </a:schemeClr>
              </a:gs>
              <a:gs pos="50000">
                <a:schemeClr val="accent3">
                  <a:lumMod val="5000"/>
                  <a:lumOff val="95000"/>
                  <a:shade val="67500"/>
                  <a:satMod val="115000"/>
                  <a:alpha val="54000"/>
                </a:schemeClr>
              </a:gs>
              <a:gs pos="100000">
                <a:schemeClr val="accent3">
                  <a:lumMod val="5000"/>
                  <a:lumOff val="95000"/>
                  <a:shade val="100000"/>
                  <a:satMod val="115000"/>
                  <a:alpha val="3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2F4D58-C8D0-4680-907A-F3BBAB772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48617"/>
            <a:ext cx="1219199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制造业是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立国之本、兴国之器、强国之基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5A64E0-D627-4BC9-A51B-36173BFBB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70104"/>
            <a:ext cx="1219199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光智造是未来制造的主要形式，是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实干兴邦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的关键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450A4D-5F4E-42A3-856F-BD06B9381D23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DDF04A-5AA1-4F13-977C-818782F53573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848D43-C750-498A-8E56-2FB111471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49330"/>
            <a:ext cx="12191998" cy="492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“互联网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双创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中国制造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2025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，彼此结合起来，将会催生一场新工业革命”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李克强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FFF7FA-524B-41D4-8E07-99C42145FB14}"/>
              </a:ext>
            </a:extLst>
          </p:cNvPr>
          <p:cNvSpPr/>
          <p:nvPr/>
        </p:nvSpPr>
        <p:spPr>
          <a:xfrm>
            <a:off x="78282" y="4476534"/>
            <a:ext cx="1896385" cy="1877914"/>
          </a:xfrm>
          <a:prstGeom prst="rect">
            <a:avLst/>
          </a:prstGeom>
          <a:blipFill dpi="0" rotWithShape="1"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5CF9BB-9F33-473A-BF6E-64E28A28AD74}"/>
              </a:ext>
            </a:extLst>
          </p:cNvPr>
          <p:cNvSpPr/>
          <p:nvPr/>
        </p:nvSpPr>
        <p:spPr>
          <a:xfrm>
            <a:off x="10220769" y="4423028"/>
            <a:ext cx="1896385" cy="1879200"/>
          </a:xfrm>
          <a:prstGeom prst="rect">
            <a:avLst/>
          </a:prstGeom>
          <a:blipFill dpi="0" rotWithShape="1"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2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意向协议 锐科激光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B86EA-607B-4DA3-B846-000808C90D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696" y="1010736"/>
            <a:ext cx="3575568" cy="50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0D24D1-CB1C-4D52-99BD-DBCF8ADAC7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53" y="1010736"/>
            <a:ext cx="3564228" cy="50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D290B-2537-4293-AD00-51DE8E1519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644" y="1010736"/>
            <a:ext cx="3571780" cy="504000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7EF49E7-32EA-4382-956E-3233D3946328}"/>
              </a:ext>
            </a:extLst>
          </p:cNvPr>
          <p:cNvCxnSpPr>
            <a:cxnSpLocks/>
          </p:cNvCxnSpPr>
          <p:nvPr/>
        </p:nvCxnSpPr>
        <p:spPr>
          <a:xfrm>
            <a:off x="1097280" y="2036445"/>
            <a:ext cx="16535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A3C4D-D91E-4980-9F7E-10FC39D2ED30}"/>
              </a:ext>
            </a:extLst>
          </p:cNvPr>
          <p:cNvCxnSpPr>
            <a:cxnSpLocks/>
          </p:cNvCxnSpPr>
          <p:nvPr/>
        </p:nvCxnSpPr>
        <p:spPr>
          <a:xfrm>
            <a:off x="1301589" y="4470082"/>
            <a:ext cx="236791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23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5C912-A8DD-4126-BD68-1BB96C97A8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518" y="1037190"/>
            <a:ext cx="3560465" cy="50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A0A6BD-DC24-4670-8D76-074DC9AB19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730" y="1037190"/>
            <a:ext cx="3560465" cy="50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ADD2B7-C6EF-4520-BEB8-AE9FE21166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93" y="1037190"/>
            <a:ext cx="3560465" cy="504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A28F1F-DD3A-4BEE-A67B-9F6420599479}"/>
              </a:ext>
            </a:extLst>
          </p:cNvPr>
          <p:cNvSpPr/>
          <p:nvPr/>
        </p:nvSpPr>
        <p:spPr>
          <a:xfrm>
            <a:off x="1366410" y="2676525"/>
            <a:ext cx="338565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E245BB-87A4-4AFF-BD07-0BD76C8C28AE}"/>
              </a:ext>
            </a:extLst>
          </p:cNvPr>
          <p:cNvSpPr txBox="1"/>
          <p:nvPr/>
        </p:nvSpPr>
        <p:spPr>
          <a:xfrm>
            <a:off x="1781177" y="2603133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1E2324-E18E-4DA4-AAF6-B8F45CAFDCC4}"/>
              </a:ext>
            </a:extLst>
          </p:cNvPr>
          <p:cNvSpPr/>
          <p:nvPr/>
        </p:nvSpPr>
        <p:spPr>
          <a:xfrm>
            <a:off x="5177864" y="2677034"/>
            <a:ext cx="330761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87BD52-2235-4DC9-8188-21B7CBF16CCD}"/>
              </a:ext>
            </a:extLst>
          </p:cNvPr>
          <p:cNvSpPr txBox="1"/>
          <p:nvPr/>
        </p:nvSpPr>
        <p:spPr>
          <a:xfrm>
            <a:off x="5560881" y="2603642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03F118-DF64-4813-83CD-8854BB573ED4}"/>
              </a:ext>
            </a:extLst>
          </p:cNvPr>
          <p:cNvSpPr txBox="1"/>
          <p:nvPr/>
        </p:nvSpPr>
        <p:spPr>
          <a:xfrm>
            <a:off x="8882538" y="2603642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第一发明人 孔庆庆</a:t>
            </a:r>
          </a:p>
        </p:txBody>
      </p:sp>
    </p:spTree>
    <p:extLst>
      <p:ext uri="{BB962C8B-B14F-4D97-AF65-F5344CB8AC3E}">
        <p14:creationId xmlns:p14="http://schemas.microsoft.com/office/powerpoint/2010/main" val="1753180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1EE7B3-4C55-4738-A959-869D670B26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505" y="1135878"/>
            <a:ext cx="3893487" cy="50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B04EE9-193E-4188-8123-0BA0CB69DB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476" y="1135878"/>
            <a:ext cx="3780000" cy="504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7FA8E9F-953D-4371-9A05-09A5249DB492}"/>
              </a:ext>
            </a:extLst>
          </p:cNvPr>
          <p:cNvSpPr/>
          <p:nvPr/>
        </p:nvSpPr>
        <p:spPr>
          <a:xfrm>
            <a:off x="2132137" y="1590675"/>
            <a:ext cx="960313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2C134A-89C5-4CF9-B886-81AADF2692C6}"/>
              </a:ext>
            </a:extLst>
          </p:cNvPr>
          <p:cNvSpPr txBox="1"/>
          <p:nvPr/>
        </p:nvSpPr>
        <p:spPr>
          <a:xfrm>
            <a:off x="3143804" y="1532672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 孔庆庆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2A7B36-ADBE-46F1-AE4C-E047207E4D1B}"/>
              </a:ext>
            </a:extLst>
          </p:cNvPr>
          <p:cNvSpPr/>
          <p:nvPr/>
        </p:nvSpPr>
        <p:spPr>
          <a:xfrm>
            <a:off x="7142287" y="2314575"/>
            <a:ext cx="430569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BEED9F-8688-478A-84C0-EA077CB16206}"/>
              </a:ext>
            </a:extLst>
          </p:cNvPr>
          <p:cNvSpPr txBox="1"/>
          <p:nvPr/>
        </p:nvSpPr>
        <p:spPr>
          <a:xfrm>
            <a:off x="7658654" y="2256572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 矫岢蓉</a:t>
            </a:r>
          </a:p>
        </p:txBody>
      </p:sp>
    </p:spTree>
    <p:extLst>
      <p:ext uri="{BB962C8B-B14F-4D97-AF65-F5344CB8AC3E}">
        <p14:creationId xmlns:p14="http://schemas.microsoft.com/office/powerpoint/2010/main" val="1062432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ABC87-C721-4D25-AA1B-5870237FC2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563" y="1136830"/>
            <a:ext cx="3754744" cy="50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B07AA9-1E7A-47DD-9BD6-AA35360600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508" y="1136830"/>
            <a:ext cx="3893487" cy="504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E2881CE-4B77-4848-8256-71D866B3AFB1}"/>
              </a:ext>
            </a:extLst>
          </p:cNvPr>
          <p:cNvSpPr/>
          <p:nvPr/>
        </p:nvSpPr>
        <p:spPr>
          <a:xfrm>
            <a:off x="2208931" y="2047459"/>
            <a:ext cx="572369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7F2491-81C5-4CBC-83C4-EF6738ED3FD3}"/>
              </a:ext>
            </a:extLst>
          </p:cNvPr>
          <p:cNvSpPr txBox="1"/>
          <p:nvPr/>
        </p:nvSpPr>
        <p:spPr>
          <a:xfrm>
            <a:off x="2852298" y="1989456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 矫岢蓉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7111B0-D4F1-438F-8510-06D3BEFD9B71}"/>
              </a:ext>
            </a:extLst>
          </p:cNvPr>
          <p:cNvSpPr/>
          <p:nvPr/>
        </p:nvSpPr>
        <p:spPr>
          <a:xfrm>
            <a:off x="7039893" y="2386013"/>
            <a:ext cx="430569" cy="222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902721-BF33-4B58-8583-E21B5B05771A}"/>
              </a:ext>
            </a:extLst>
          </p:cNvPr>
          <p:cNvSpPr txBox="1"/>
          <p:nvPr/>
        </p:nvSpPr>
        <p:spPr>
          <a:xfrm>
            <a:off x="7556260" y="2328010"/>
            <a:ext cx="18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 矫岢蓉</a:t>
            </a:r>
          </a:p>
        </p:txBody>
      </p:sp>
    </p:spTree>
    <p:extLst>
      <p:ext uri="{BB962C8B-B14F-4D97-AF65-F5344CB8AC3E}">
        <p14:creationId xmlns:p14="http://schemas.microsoft.com/office/powerpoint/2010/main" val="2858667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E51568A-A4DD-42B5-B9CD-5B7A9CD3DBE0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FFBD97-EECB-4DA9-B513-A00C520C1C1B}"/>
              </a:ext>
            </a:extLst>
          </p:cNvPr>
          <p:cNvSpPr txBox="1"/>
          <p:nvPr/>
        </p:nvSpPr>
        <p:spPr>
          <a:xfrm>
            <a:off x="309018" y="305313"/>
            <a:ext cx="41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营业执照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2E68A6-ACDD-4C67-9AA7-B855ED4A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70473" y="-230187"/>
            <a:ext cx="5400000" cy="76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我国正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掀起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万瓦激光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智能制造应用浪潮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30F087-FDC5-407F-9176-036FA4D56018}"/>
              </a:ext>
            </a:extLst>
          </p:cNvPr>
          <p:cNvSpPr/>
          <p:nvPr/>
        </p:nvSpPr>
        <p:spPr>
          <a:xfrm>
            <a:off x="0" y="1031908"/>
            <a:ext cx="12192000" cy="2381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10D092-5174-4B33-9AA5-A19013770526}"/>
              </a:ext>
            </a:extLst>
          </p:cNvPr>
          <p:cNvSpPr txBox="1"/>
          <p:nvPr/>
        </p:nvSpPr>
        <p:spPr>
          <a:xfrm>
            <a:off x="448654" y="1314592"/>
            <a:ext cx="448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百瓦时代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CA4F4EE-F315-4701-8447-82CBCD8EA4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08" y="1404615"/>
            <a:ext cx="1269366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683704B-D860-4E6B-B774-758CCFBE06CF}"/>
              </a:ext>
            </a:extLst>
          </p:cNvPr>
          <p:cNvSpPr txBox="1"/>
          <p:nvPr/>
        </p:nvSpPr>
        <p:spPr>
          <a:xfrm>
            <a:off x="1173402" y="2705314"/>
            <a:ext cx="12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信息标识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F80A10-1AFF-4D6C-BDAC-2BD59FE3802B}"/>
              </a:ext>
            </a:extLst>
          </p:cNvPr>
          <p:cNvSpPr txBox="1"/>
          <p:nvPr/>
        </p:nvSpPr>
        <p:spPr>
          <a:xfrm>
            <a:off x="3076374" y="1314592"/>
            <a:ext cx="4825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千瓦时代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C1AC59-3EBC-4F6C-9932-09274DC912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063" y="1404615"/>
            <a:ext cx="1465755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F943EFC-833D-46FD-A65A-9E380D842240}"/>
              </a:ext>
            </a:extLst>
          </p:cNvPr>
          <p:cNvSpPr txBox="1"/>
          <p:nvPr/>
        </p:nvSpPr>
        <p:spPr>
          <a:xfrm>
            <a:off x="4048655" y="2705314"/>
            <a:ext cx="12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钣金切割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240BF3-520C-4832-823A-AC4BBD1D3106}"/>
              </a:ext>
            </a:extLst>
          </p:cNvPr>
          <p:cNvSpPr txBox="1"/>
          <p:nvPr/>
        </p:nvSpPr>
        <p:spPr>
          <a:xfrm>
            <a:off x="6066515" y="1314592"/>
            <a:ext cx="530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万瓦时代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1678ECC-51A1-4331-8843-7A62FD34E3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2301" y="1404615"/>
            <a:ext cx="1647826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4EDD439-359C-489E-80FE-FCF6CD8ED24E}"/>
              </a:ext>
            </a:extLst>
          </p:cNvPr>
          <p:cNvSpPr txBox="1"/>
          <p:nvPr/>
        </p:nvSpPr>
        <p:spPr>
          <a:xfrm>
            <a:off x="8932713" y="2721270"/>
            <a:ext cx="12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材料焊接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EB1E34C-59D2-4A27-A734-500BD3E53CA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351" y="1404615"/>
            <a:ext cx="1481782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B5E1217-BECF-4ABA-860E-86FFAA79CE8C}"/>
              </a:ext>
            </a:extLst>
          </p:cNvPr>
          <p:cNvSpPr txBox="1"/>
          <p:nvPr/>
        </p:nvSpPr>
        <p:spPr>
          <a:xfrm>
            <a:off x="7029741" y="2721270"/>
            <a:ext cx="124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厚板切割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395DA0-D3B8-4186-A25E-FF5196C5ACFF}"/>
              </a:ext>
            </a:extLst>
          </p:cNvPr>
          <p:cNvSpPr txBox="1"/>
          <p:nvPr/>
        </p:nvSpPr>
        <p:spPr>
          <a:xfrm>
            <a:off x="10126242" y="2638776"/>
            <a:ext cx="75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79C816C-D632-49DD-AECC-E798791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996" y="3803758"/>
            <a:ext cx="404407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加工效率的跨代提升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420C98-D54F-4DDD-A19A-0FC458127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091" y="5367067"/>
            <a:ext cx="490781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光智造：最终形态是什么？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3267731-2C4C-4867-9726-EF1CA9DAE0E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9890" y="3622140"/>
            <a:ext cx="853106" cy="91722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85491D7-95BC-49B2-8CC8-E6C707D426A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830" y="5154029"/>
            <a:ext cx="918000" cy="98007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3C444BC-FEE3-40AC-BDC3-AA59DBCE759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32" y="3763332"/>
            <a:ext cx="3803374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419109C-BDDC-4F8A-BA3D-40DDF1682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32" y="5903269"/>
            <a:ext cx="3803374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2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李克强总理点赞大族激光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48D657-35E8-4916-9ECC-14BE11B3C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557" y="4469580"/>
            <a:ext cx="6396756" cy="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在效率、质量和成本三方面都颠覆了传统加工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7679B4-E2A7-4F89-A00D-C43BA171DA41}"/>
              </a:ext>
            </a:extLst>
          </p:cNvPr>
          <p:cNvGrpSpPr/>
          <p:nvPr/>
        </p:nvGrpSpPr>
        <p:grpSpPr>
          <a:xfrm>
            <a:off x="10950990" y="1176094"/>
            <a:ext cx="632206" cy="2092878"/>
            <a:chOff x="10950990" y="1287186"/>
            <a:chExt cx="632206" cy="209287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9A6EADF-AB7D-4FA6-90FF-D7147DD05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50990" y="1287186"/>
              <a:ext cx="615709" cy="2092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17" tIns="60958" rIns="121917" bIns="6095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ctr"/>
              <a:r>
                <a:rPr lang="zh-CN" altLang="en-US" sz="3200" b="1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高端</a:t>
              </a:r>
              <a:endParaRPr lang="en-US" altLang="zh-CN" sz="3200" b="1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endParaRPr>
            </a:p>
            <a:p>
              <a:pPr fontAlgn="ctr"/>
              <a:r>
                <a:rPr lang="zh-CN" altLang="en-US" sz="3200" b="1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制造</a:t>
              </a:r>
              <a:endParaRPr lang="en-US" altLang="zh-CN" sz="3200" b="1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B440BF4-764B-46AC-A33C-F76F7844F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7487" y="1287187"/>
              <a:ext cx="615709" cy="2092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17" tIns="60958" rIns="121917" bIns="6095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ctr"/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高端</a:t>
              </a:r>
              <a:endPara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endParaRPr>
            </a:p>
            <a:p>
              <a:pPr fontAlgn="ctr"/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制造</a:t>
              </a:r>
              <a:endPara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CCB2172-14DB-45AD-8362-A3738A33A6DC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3A02F95-7F8E-451E-A3F7-8A34812BBADC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35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038" y="228371"/>
            <a:ext cx="8868904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组网制造：</a:t>
            </a: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光智造的最终形态，打破单线模式</a:t>
            </a:r>
            <a:endParaRPr lang="zh-CN" altLang="en-US" sz="54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024787-7BBF-47BB-86DB-B9B5F88BEB35}"/>
              </a:ext>
            </a:extLst>
          </p:cNvPr>
          <p:cNvSpPr/>
          <p:nvPr/>
        </p:nvSpPr>
        <p:spPr>
          <a:xfrm>
            <a:off x="226374" y="863907"/>
            <a:ext cx="8548382" cy="5077675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57150">
            <a:solidFill>
              <a:srgbClr val="404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EE3563-97D3-4231-BB7C-A797A181CEC9}"/>
              </a:ext>
            </a:extLst>
          </p:cNvPr>
          <p:cNvCxnSpPr>
            <a:cxnSpLocks/>
          </p:cNvCxnSpPr>
          <p:nvPr/>
        </p:nvCxnSpPr>
        <p:spPr>
          <a:xfrm>
            <a:off x="4040265" y="3517967"/>
            <a:ext cx="959185" cy="344464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52FA2EA6-931B-4871-9CF9-9A68C854621E}"/>
              </a:ext>
            </a:extLst>
          </p:cNvPr>
          <p:cNvCxnSpPr>
            <a:cxnSpLocks/>
          </p:cNvCxnSpPr>
          <p:nvPr/>
        </p:nvCxnSpPr>
        <p:spPr>
          <a:xfrm>
            <a:off x="4034695" y="3402744"/>
            <a:ext cx="2423044" cy="489012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7215381-BDF2-4E1E-821F-4076A5EA381E}"/>
              </a:ext>
            </a:extLst>
          </p:cNvPr>
          <p:cNvCxnSpPr>
            <a:cxnSpLocks/>
          </p:cNvCxnSpPr>
          <p:nvPr/>
        </p:nvCxnSpPr>
        <p:spPr>
          <a:xfrm>
            <a:off x="4027741" y="3265867"/>
            <a:ext cx="3926881" cy="615020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5A056E03-9EC0-458D-860B-EF20A544FF9C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4020972" y="2667638"/>
            <a:ext cx="3900198" cy="463048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A112EDE4-E3D4-41D3-800D-C249CE04C72B}"/>
              </a:ext>
            </a:extLst>
          </p:cNvPr>
          <p:cNvCxnSpPr>
            <a:cxnSpLocks/>
          </p:cNvCxnSpPr>
          <p:nvPr/>
        </p:nvCxnSpPr>
        <p:spPr>
          <a:xfrm flipV="1">
            <a:off x="4040260" y="2682169"/>
            <a:ext cx="2417478" cy="324018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C082911-E01C-4E6E-B750-383A7B00A0E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038669" y="2667638"/>
            <a:ext cx="925387" cy="203368"/>
          </a:xfrm>
          <a:prstGeom prst="bentConnector2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CDABF82-E5D0-4A6A-B17C-82D2A7534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062461"/>
            <a:ext cx="12191999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激光光闸是组网制造的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核心节点</a:t>
            </a:r>
            <a:r>
              <a:rPr lang="zh-CN" altLang="en-US" sz="2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，是光智造中的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“路由器”</a:t>
            </a:r>
            <a:endParaRPr lang="zh-CN" altLang="en-US" sz="28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BEF71B8-2323-4D0A-85E6-7E06A7861A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54" y="2419217"/>
            <a:ext cx="1659834" cy="1573126"/>
          </a:xfrm>
          <a:prstGeom prst="rect">
            <a:avLst/>
          </a:prstGeom>
          <a:ln w="28575">
            <a:solidFill>
              <a:srgbClr val="404040"/>
            </a:solidFill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5F0522C-D70D-478A-89DA-4C4956CF23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624" y="2610656"/>
            <a:ext cx="1260349" cy="1198089"/>
          </a:xfrm>
          <a:prstGeom prst="rect">
            <a:avLst/>
          </a:prstGeom>
          <a:ln w="28575">
            <a:solidFill>
              <a:srgbClr val="404040"/>
            </a:solidFill>
          </a:ln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75E9A7E-5B3E-454A-9390-D59209CA2373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118188" y="3205780"/>
            <a:ext cx="642436" cy="3921"/>
          </a:xfrm>
          <a:prstGeom prst="straightConnector1">
            <a:avLst/>
          </a:prstGeom>
          <a:ln w="28575">
            <a:solidFill>
              <a:srgbClr val="5D7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234CF230-9D16-4EEA-86FC-F9F27C151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93" y="3992343"/>
            <a:ext cx="1784348" cy="4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【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万瓦激光器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D16B438-8BB1-4998-BEDE-E584E1350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8524" y="3889809"/>
            <a:ext cx="1544548" cy="4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【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激光光闸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3977D9E-0907-4353-80A2-6CE51171E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39" y="4994038"/>
            <a:ext cx="2948098" cy="43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0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以自动化生产车间为例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A977069C-7B9A-4061-B1C3-CE640FF238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610" y="1071895"/>
            <a:ext cx="1440000" cy="1364776"/>
          </a:xfrm>
          <a:prstGeom prst="rect">
            <a:avLst/>
          </a:prstGeom>
          <a:ln w="28575">
            <a:solidFill>
              <a:srgbClr val="404040"/>
            </a:solidFill>
          </a:ln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5E50A9D-A9F9-4120-BC10-981A9C3A25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102" y="2876929"/>
            <a:ext cx="1440000" cy="1368865"/>
          </a:xfrm>
          <a:prstGeom prst="rect">
            <a:avLst/>
          </a:prstGeom>
          <a:ln w="28575">
            <a:solidFill>
              <a:srgbClr val="404040"/>
            </a:solidFill>
          </a:ln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DA6C63F-9597-41FE-89A2-E0C43D9B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2793" y="2005788"/>
            <a:ext cx="1328509" cy="4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激光光源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FDF1D1-8E23-4BD2-A6B2-D5922AE12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2793" y="3814911"/>
            <a:ext cx="1361821" cy="4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激光分配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07B306D-E13A-42D9-B74D-CEB4423E4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9327" y="5352931"/>
            <a:ext cx="1328509" cy="4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生产加工</a:t>
            </a:r>
          </a:p>
        </p:txBody>
      </p:sp>
      <p:sp>
        <p:nvSpPr>
          <p:cNvPr id="74" name="箭头: 五边形 73">
            <a:extLst>
              <a:ext uri="{FF2B5EF4-FFF2-40B4-BE49-F238E27FC236}">
                <a16:creationId xmlns:a16="http://schemas.microsoft.com/office/drawing/2014/main" id="{A2BFE8CA-24B9-4EC6-90B3-5194DD7A986C}"/>
              </a:ext>
            </a:extLst>
          </p:cNvPr>
          <p:cNvSpPr/>
          <p:nvPr/>
        </p:nvSpPr>
        <p:spPr>
          <a:xfrm>
            <a:off x="10509528" y="1170404"/>
            <a:ext cx="1468350" cy="350241"/>
          </a:xfrm>
          <a:prstGeom prst="homePlat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万瓦激光器</a:t>
            </a: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44C8F2F-574B-46C2-A77A-587508511229}"/>
              </a:ext>
            </a:extLst>
          </p:cNvPr>
          <p:cNvSpPr/>
          <p:nvPr/>
        </p:nvSpPr>
        <p:spPr>
          <a:xfrm>
            <a:off x="10543004" y="2979121"/>
            <a:ext cx="1468350" cy="350241"/>
          </a:xfrm>
          <a:prstGeom prst="homePlat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激光光闸</a:t>
            </a:r>
          </a:p>
        </p:txBody>
      </p:sp>
      <p:sp>
        <p:nvSpPr>
          <p:cNvPr id="76" name="箭头: 五边形 75">
            <a:extLst>
              <a:ext uri="{FF2B5EF4-FFF2-40B4-BE49-F238E27FC236}">
                <a16:creationId xmlns:a16="http://schemas.microsoft.com/office/drawing/2014/main" id="{5608D6AA-C09D-46F3-BBBA-8E2D126F045E}"/>
              </a:ext>
            </a:extLst>
          </p:cNvPr>
          <p:cNvSpPr/>
          <p:nvPr/>
        </p:nvSpPr>
        <p:spPr>
          <a:xfrm>
            <a:off x="10566492" y="4755064"/>
            <a:ext cx="1468350" cy="350241"/>
          </a:xfrm>
          <a:prstGeom prst="homePlat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工作单元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5E50304-EA25-4158-989D-2E5A16420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324" y="1335576"/>
            <a:ext cx="2467648" cy="55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组网制造模式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ABDB55C6-0D56-4DE4-8448-B9DCFBA87D9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569" y="4703814"/>
            <a:ext cx="1440000" cy="1080000"/>
          </a:xfrm>
          <a:prstGeom prst="rect">
            <a:avLst/>
          </a:prstGeom>
          <a:ln w="28575">
            <a:solidFill>
              <a:srgbClr val="404040"/>
            </a:solidFill>
          </a:ln>
        </p:spPr>
      </p:pic>
      <p:grpSp>
        <p:nvGrpSpPr>
          <p:cNvPr id="91" name="组合 90">
            <a:extLst>
              <a:ext uri="{FF2B5EF4-FFF2-40B4-BE49-F238E27FC236}">
                <a16:creationId xmlns:a16="http://schemas.microsoft.com/office/drawing/2014/main" id="{755A7523-B614-4DE5-A8C1-8AC9580F1BB8}"/>
              </a:ext>
            </a:extLst>
          </p:cNvPr>
          <p:cNvGrpSpPr/>
          <p:nvPr/>
        </p:nvGrpSpPr>
        <p:grpSpPr>
          <a:xfrm>
            <a:off x="7345170" y="1060600"/>
            <a:ext cx="1152000" cy="1607038"/>
            <a:chOff x="7345170" y="1060600"/>
            <a:chExt cx="1152000" cy="1607038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EF9FA5F5-572C-453C-8E9D-E9F8E2C8F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5170" y="1803638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66A2D5C-6907-419B-9E72-CC827232B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345170" y="1060600"/>
              <a:ext cx="1152000" cy="720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0AEE873-E1E0-4ABF-B3CC-97FE37BCAC0B}"/>
              </a:ext>
            </a:extLst>
          </p:cNvPr>
          <p:cNvGrpSpPr/>
          <p:nvPr/>
        </p:nvGrpSpPr>
        <p:grpSpPr>
          <a:xfrm>
            <a:off x="4388055" y="3891736"/>
            <a:ext cx="1152000" cy="1625567"/>
            <a:chOff x="4388055" y="3891736"/>
            <a:chExt cx="1152000" cy="1625567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FDA2FACE-7DCC-4F8B-BE4B-B6D904E4B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8055" y="3891736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CA588D9-0A83-42AB-B519-FB496751E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12" t="997" r="16497" b="25647"/>
            <a:stretch/>
          </p:blipFill>
          <p:spPr>
            <a:xfrm>
              <a:off x="4388055" y="4797290"/>
              <a:ext cx="1152000" cy="720013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37214D3-D5F4-4E93-A900-5A1C8E8D8827}"/>
              </a:ext>
            </a:extLst>
          </p:cNvPr>
          <p:cNvGrpSpPr/>
          <p:nvPr/>
        </p:nvGrpSpPr>
        <p:grpSpPr>
          <a:xfrm>
            <a:off x="7375290" y="3891736"/>
            <a:ext cx="1152000" cy="1625554"/>
            <a:chOff x="7375290" y="3891736"/>
            <a:chExt cx="1152000" cy="1625554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C5EAF332-B523-49CA-A87D-67E20DFC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290" y="3891736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ADF1153-F0EF-45CD-B22F-8F10A159F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5290" y="4797290"/>
              <a:ext cx="1152000" cy="720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07943EF-4C18-43E8-9109-034FD1CC2532}"/>
              </a:ext>
            </a:extLst>
          </p:cNvPr>
          <p:cNvGrpSpPr/>
          <p:nvPr/>
        </p:nvGrpSpPr>
        <p:grpSpPr>
          <a:xfrm>
            <a:off x="5881738" y="3891736"/>
            <a:ext cx="1152000" cy="1626766"/>
            <a:chOff x="5881738" y="3891736"/>
            <a:chExt cx="1152000" cy="1626766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1BC9F551-593E-4338-BA30-EE4D5AFA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738" y="3891736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428382-576C-4886-AB91-CC27467E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81738" y="4797290"/>
              <a:ext cx="1152000" cy="721212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640FC73-90A5-4112-8C4A-AFE3C26950C2}"/>
              </a:ext>
            </a:extLst>
          </p:cNvPr>
          <p:cNvGrpSpPr/>
          <p:nvPr/>
        </p:nvGrpSpPr>
        <p:grpSpPr>
          <a:xfrm>
            <a:off x="4388056" y="1060600"/>
            <a:ext cx="1152000" cy="1607038"/>
            <a:chOff x="4388056" y="1060600"/>
            <a:chExt cx="1152000" cy="16070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CA49092-209E-4C72-ACC7-DC43AF55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8056" y="1803638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14DFA30-230A-4E15-AFA9-40818CE0C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8056" y="1060600"/>
              <a:ext cx="1152000" cy="720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57C5A0-E8DD-4394-B0E6-39DF14B8C9D5}"/>
              </a:ext>
            </a:extLst>
          </p:cNvPr>
          <p:cNvGrpSpPr/>
          <p:nvPr/>
        </p:nvGrpSpPr>
        <p:grpSpPr>
          <a:xfrm>
            <a:off x="5881740" y="1060600"/>
            <a:ext cx="1152000" cy="1607038"/>
            <a:chOff x="5881740" y="1060600"/>
            <a:chExt cx="1152000" cy="1607038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1A815165-0B17-4083-AACA-C85DF1C2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740" y="1803638"/>
              <a:ext cx="1152000" cy="864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6934F5C-EAFA-4705-BD04-EA25F0887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81740" y="1060600"/>
              <a:ext cx="1152000" cy="720000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73E95016-5D93-421E-A072-A3D612E1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2793" y="1543988"/>
            <a:ext cx="1328509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激光输出端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: 1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个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6FF252C-3314-4DB0-9F37-50B07D478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9449" y="3355354"/>
            <a:ext cx="1328509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激光输出端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: 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多个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2C69450-E4D7-46DF-AF68-48A724C35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3004" y="5101402"/>
            <a:ext cx="1600198" cy="3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需要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个激光输出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47636A-130F-4AC7-A561-570D351A1775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630897-0498-452B-8FB0-C88046C8B2EB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行业需求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40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激光光闸是我国制造业的</a:t>
            </a: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“卡脖子”器件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C0C381-E458-49B1-BEF9-3E02EBB7AA56}"/>
              </a:ext>
            </a:extLst>
          </p:cNvPr>
          <p:cNvSpPr txBox="1"/>
          <p:nvPr/>
        </p:nvSpPr>
        <p:spPr>
          <a:xfrm>
            <a:off x="6172267" y="1122500"/>
            <a:ext cx="465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年国内光纤激光器市场份额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9" name="图表 78">
            <a:extLst>
              <a:ext uri="{FF2B5EF4-FFF2-40B4-BE49-F238E27FC236}">
                <a16:creationId xmlns:a16="http://schemas.microsoft.com/office/drawing/2014/main" id="{7CA55134-36C2-4DB4-90CF-19D0478EDE7B}"/>
              </a:ext>
            </a:extLst>
          </p:cNvPr>
          <p:cNvGraphicFramePr/>
          <p:nvPr/>
        </p:nvGraphicFramePr>
        <p:xfrm>
          <a:off x="6172267" y="1365390"/>
          <a:ext cx="4651007" cy="3829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0" name="文本框 79">
            <a:extLst>
              <a:ext uri="{FF2B5EF4-FFF2-40B4-BE49-F238E27FC236}">
                <a16:creationId xmlns:a16="http://schemas.microsoft.com/office/drawing/2014/main" id="{5BB755A6-033A-4D51-B246-0495CEBBCD1E}"/>
              </a:ext>
            </a:extLst>
          </p:cNvPr>
          <p:cNvSpPr txBox="1"/>
          <p:nvPr/>
        </p:nvSpPr>
        <p:spPr>
          <a:xfrm>
            <a:off x="9680953" y="2141844"/>
            <a:ext cx="135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IPG</a:t>
            </a:r>
            <a:endParaRPr kumimoji="1" lang="zh-CN" altLang="en-US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B61C632-A603-4346-8F5E-7C6B22433FA2}"/>
              </a:ext>
            </a:extLst>
          </p:cNvPr>
          <p:cNvSpPr txBox="1"/>
          <p:nvPr/>
        </p:nvSpPr>
        <p:spPr>
          <a:xfrm>
            <a:off x="8380518" y="4801842"/>
            <a:ext cx="168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锐科激光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4E9929D-F7EC-4948-8839-26CDF1696A26}"/>
              </a:ext>
            </a:extLst>
          </p:cNvPr>
          <p:cNvSpPr txBox="1"/>
          <p:nvPr/>
        </p:nvSpPr>
        <p:spPr>
          <a:xfrm>
            <a:off x="5942534" y="3856029"/>
            <a:ext cx="123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创鑫激光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EB6984E-B5F2-41DA-A98B-A99DB32976BE}"/>
              </a:ext>
            </a:extLst>
          </p:cNvPr>
          <p:cNvSpPr txBox="1"/>
          <p:nvPr/>
        </p:nvSpPr>
        <p:spPr>
          <a:xfrm>
            <a:off x="6718944" y="1900996"/>
            <a:ext cx="7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4BD67D-A4FE-4E12-BFF0-135560D6F784}"/>
              </a:ext>
            </a:extLst>
          </p:cNvPr>
          <p:cNvGrpSpPr/>
          <p:nvPr/>
        </p:nvGrpSpPr>
        <p:grpSpPr>
          <a:xfrm>
            <a:off x="3269756" y="2091126"/>
            <a:ext cx="2077969" cy="1594043"/>
            <a:chOff x="187725" y="1707476"/>
            <a:chExt cx="2237598" cy="1584017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85" name="图片 5">
              <a:extLst>
                <a:ext uri="{FF2B5EF4-FFF2-40B4-BE49-F238E27FC236}">
                  <a16:creationId xmlns:a16="http://schemas.microsoft.com/office/drawing/2014/main" id="{D755073A-0BD5-425E-8E9D-7EF0F60A0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25" y="2139493"/>
              <a:ext cx="2227394" cy="115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4B9D855C-782E-470D-9512-4EF3A596225E}"/>
                </a:ext>
              </a:extLst>
            </p:cNvPr>
            <p:cNvSpPr txBox="1"/>
            <p:nvPr/>
          </p:nvSpPr>
          <p:spPr>
            <a:xfrm>
              <a:off x="197929" y="1707476"/>
              <a:ext cx="2227394" cy="368504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 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Coherent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35103CE-BE12-42F5-BF31-24687AA637BD}"/>
              </a:ext>
            </a:extLst>
          </p:cNvPr>
          <p:cNvGrpSpPr/>
          <p:nvPr/>
        </p:nvGrpSpPr>
        <p:grpSpPr>
          <a:xfrm>
            <a:off x="602856" y="2101051"/>
            <a:ext cx="2077969" cy="1585968"/>
            <a:chOff x="2521763" y="1706837"/>
            <a:chExt cx="2160000" cy="1575993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88" name="图片 4">
              <a:extLst>
                <a:ext uri="{FF2B5EF4-FFF2-40B4-BE49-F238E27FC236}">
                  <a16:creationId xmlns:a16="http://schemas.microsoft.com/office/drawing/2014/main" id="{4C78CE74-0B9D-496A-9FF4-5C79B5DCB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763" y="2108545"/>
              <a:ext cx="2160000" cy="11742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F1EBD8D-4BA1-4782-9B92-8009B1997E3A}"/>
                </a:ext>
              </a:extLst>
            </p:cNvPr>
            <p:cNvSpPr txBox="1"/>
            <p:nvPr/>
          </p:nvSpPr>
          <p:spPr>
            <a:xfrm>
              <a:off x="2521763" y="1706837"/>
              <a:ext cx="2160000" cy="368504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 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IPG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双括号 89">
            <a:extLst>
              <a:ext uri="{FF2B5EF4-FFF2-40B4-BE49-F238E27FC236}">
                <a16:creationId xmlns:a16="http://schemas.microsoft.com/office/drawing/2014/main" id="{145AB0D4-DF4D-4F87-BC5E-7A69D6104DCC}"/>
              </a:ext>
            </a:extLst>
          </p:cNvPr>
          <p:cNvSpPr/>
          <p:nvPr/>
        </p:nvSpPr>
        <p:spPr>
          <a:xfrm rot="5400000">
            <a:off x="1696597" y="1724928"/>
            <a:ext cx="2782070" cy="2912082"/>
          </a:xfrm>
          <a:prstGeom prst="bracketPair">
            <a:avLst>
              <a:gd name="adj" fmla="val 6232"/>
            </a:avLst>
          </a:prstGeom>
          <a:ln w="76200">
            <a:solidFill>
              <a:srgbClr val="5D739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CB83F5-9B60-4233-89FF-042E09B892DA}"/>
              </a:ext>
            </a:extLst>
          </p:cNvPr>
          <p:cNvGrpSpPr/>
          <p:nvPr/>
        </p:nvGrpSpPr>
        <p:grpSpPr>
          <a:xfrm>
            <a:off x="1434323" y="4677061"/>
            <a:ext cx="3031507" cy="863489"/>
            <a:chOff x="1527278" y="4003907"/>
            <a:chExt cx="3031507" cy="863489"/>
          </a:xfrm>
        </p:grpSpPr>
        <p:sp>
          <p:nvSpPr>
            <p:cNvPr id="91" name="标注: 下箭头 90">
              <a:extLst>
                <a:ext uri="{FF2B5EF4-FFF2-40B4-BE49-F238E27FC236}">
                  <a16:creationId xmlns:a16="http://schemas.microsoft.com/office/drawing/2014/main" id="{56601FFD-7440-427D-AA61-C14718092E70}"/>
                </a:ext>
              </a:extLst>
            </p:cNvPr>
            <p:cNvSpPr/>
            <p:nvPr/>
          </p:nvSpPr>
          <p:spPr>
            <a:xfrm rot="10800000">
              <a:off x="1568019" y="4003907"/>
              <a:ext cx="2975654" cy="863489"/>
            </a:xfrm>
            <a:prstGeom prst="downArrowCallout">
              <a:avLst>
                <a:gd name="adj1" fmla="val 50000"/>
                <a:gd name="adj2" fmla="val 25000"/>
                <a:gd name="adj3" fmla="val 25000"/>
                <a:gd name="adj4" fmla="val 75000"/>
              </a:avLst>
            </a:prstGeom>
            <a:solidFill>
              <a:srgbClr val="5D7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0280698-2D3A-4355-8040-D4D7A4C95F34}"/>
                </a:ext>
              </a:extLst>
            </p:cNvPr>
            <p:cNvSpPr txBox="1"/>
            <p:nvPr/>
          </p:nvSpPr>
          <p:spPr>
            <a:xfrm>
              <a:off x="1527278" y="4328684"/>
              <a:ext cx="3031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全球性</a:t>
              </a:r>
              <a:r>
                <a:rPr lang="zh-CN" altLang="en-US" sz="2400" b="1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产品垄断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B3EA72FD-3608-4414-8039-0EDCBDFCA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36673"/>
            <a:ext cx="12192000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国内急需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国产万瓦光闸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提升万瓦装备竞争力，实现自主可控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9374FC7-2A94-4BFD-8B3C-98D74EF863FC}"/>
              </a:ext>
            </a:extLst>
          </p:cNvPr>
          <p:cNvSpPr txBox="1"/>
          <p:nvPr/>
        </p:nvSpPr>
        <p:spPr>
          <a:xfrm>
            <a:off x="10182346" y="2515749"/>
            <a:ext cx="1186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世界龙头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823FB47-DD10-48E3-B3D2-8EDC15CDC65C}"/>
              </a:ext>
            </a:extLst>
          </p:cNvPr>
          <p:cNvSpPr txBox="1"/>
          <p:nvPr/>
        </p:nvSpPr>
        <p:spPr>
          <a:xfrm>
            <a:off x="9170672" y="5158639"/>
            <a:ext cx="217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国内龙头，引领国产替代</a:t>
            </a:r>
            <a:endParaRPr kumimoji="1" lang="en-US" altLang="zh-CN" sz="1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8C570BC1-8DDE-4AA6-8E03-C115041C8D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607" y="1200223"/>
            <a:ext cx="908050" cy="483362"/>
          </a:xfrm>
          <a:prstGeom prst="rect">
            <a:avLst/>
          </a:prstGeom>
        </p:spPr>
      </p:pic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14099532-A162-4D2E-93C1-C3BA8251B69C}"/>
              </a:ext>
            </a:extLst>
          </p:cNvPr>
          <p:cNvCxnSpPr/>
          <p:nvPr/>
        </p:nvCxnSpPr>
        <p:spPr>
          <a:xfrm>
            <a:off x="8890951" y="5149579"/>
            <a:ext cx="331926" cy="153888"/>
          </a:xfrm>
          <a:prstGeom prst="bentConnector3">
            <a:avLst>
              <a:gd name="adj1" fmla="val -1653"/>
            </a:avLst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0C4A378F-4607-4BC5-A373-F55197DA1EF5}"/>
              </a:ext>
            </a:extLst>
          </p:cNvPr>
          <p:cNvCxnSpPr/>
          <p:nvPr/>
        </p:nvCxnSpPr>
        <p:spPr>
          <a:xfrm>
            <a:off x="10016383" y="2515750"/>
            <a:ext cx="331926" cy="153888"/>
          </a:xfrm>
          <a:prstGeom prst="bentConnector3">
            <a:avLst>
              <a:gd name="adj1" fmla="val -1653"/>
            </a:avLst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C8708EFE-6AD4-4C83-BD38-E8165C8939A6}"/>
              </a:ext>
            </a:extLst>
          </p:cNvPr>
          <p:cNvSpPr txBox="1"/>
          <p:nvPr/>
        </p:nvSpPr>
        <p:spPr>
          <a:xfrm>
            <a:off x="9170672" y="5423735"/>
            <a:ext cx="273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月被美国列入实体清单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8EFD6DF-D513-42DC-B97A-167648D9B8E5}"/>
              </a:ext>
            </a:extLst>
          </p:cNvPr>
          <p:cNvSpPr txBox="1"/>
          <p:nvPr/>
        </p:nvSpPr>
        <p:spPr>
          <a:xfrm>
            <a:off x="10016383" y="2761910"/>
            <a:ext cx="2025222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长期占据国内最大份额</a:t>
            </a:r>
            <a:endParaRPr kumimoji="1" lang="en-US" altLang="zh-CN" sz="1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ts val="1800"/>
              </a:lnSpc>
            </a:pPr>
            <a:r>
              <a:rPr kumimoji="1" lang="zh-CN" altLang="en-US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是万瓦装备领域的霸主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4A8F6D7-59F5-4897-B0DD-89334960ED03}"/>
              </a:ext>
            </a:extLst>
          </p:cNvPr>
          <p:cNvSpPr txBox="1"/>
          <p:nvPr/>
        </p:nvSpPr>
        <p:spPr>
          <a:xfrm>
            <a:off x="602856" y="3792076"/>
            <a:ext cx="474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en-US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IPG</a:t>
            </a:r>
            <a:r>
              <a:rPr kumimoji="1" lang="zh-CN" altLang="en-US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不单独出售光闸，用户只能购买配套光闸的激光器，由此实现变相封锁，获取巨大利润。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2C25E8-E532-4B23-8297-B5161445FDEC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24CA85-A0F5-41A4-A3E2-06BC182FA42B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行业痛点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96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528E778A-6BB4-4229-AC6C-E9BF0E62E794}"/>
              </a:ext>
            </a:extLst>
          </p:cNvPr>
          <p:cNvSpPr/>
          <p:nvPr/>
        </p:nvSpPr>
        <p:spPr>
          <a:xfrm>
            <a:off x="0" y="875253"/>
            <a:ext cx="12165838" cy="2134174"/>
          </a:xfrm>
          <a:prstGeom prst="rect">
            <a:avLst/>
          </a:prstGeom>
          <a:solidFill>
            <a:srgbClr val="5D739A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318" y="228371"/>
            <a:ext cx="8627005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万瓦激光耦合</a:t>
            </a: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是光闸中复杂的科学与工程问题</a:t>
            </a:r>
            <a:endParaRPr lang="zh-CN" altLang="en-US" sz="4000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956B61-9777-4727-AADC-6F614AB1ECD2}"/>
              </a:ext>
            </a:extLst>
          </p:cNvPr>
          <p:cNvSpPr txBox="1"/>
          <p:nvPr/>
        </p:nvSpPr>
        <p:spPr>
          <a:xfrm>
            <a:off x="0" y="3403223"/>
            <a:ext cx="1219200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</a:t>
            </a:r>
            <a:r>
              <a:rPr lang="zh-CN" altLang="en-US" sz="28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光学、热学、力学</a:t>
            </a:r>
            <a:r>
              <a:rPr lang="zh-CN" altLang="en-US" sz="2800" b="1" spc="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等多个学科交叉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DFD0B422-9C5E-4E4A-93D1-213E9981C024}"/>
              </a:ext>
            </a:extLst>
          </p:cNvPr>
          <p:cNvSpPr/>
          <p:nvPr/>
        </p:nvSpPr>
        <p:spPr>
          <a:xfrm>
            <a:off x="5175919" y="3061475"/>
            <a:ext cx="920080" cy="309228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A88F1E0-16C2-42AA-A92A-291A72AB68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41988" y="799505"/>
            <a:ext cx="1576522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AF0AC8D-5C1D-4420-8F08-27C71D762DB8}"/>
              </a:ext>
            </a:extLst>
          </p:cNvPr>
          <p:cNvCxnSpPr>
            <a:cxnSpLocks/>
          </p:cNvCxnSpPr>
          <p:nvPr/>
        </p:nvCxnSpPr>
        <p:spPr>
          <a:xfrm flipH="1">
            <a:off x="340988" y="3643748"/>
            <a:ext cx="1800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4DBDACA-8D78-453F-8007-61AA22D723CD}"/>
              </a:ext>
            </a:extLst>
          </p:cNvPr>
          <p:cNvCxnSpPr>
            <a:cxnSpLocks/>
          </p:cNvCxnSpPr>
          <p:nvPr/>
        </p:nvCxnSpPr>
        <p:spPr>
          <a:xfrm>
            <a:off x="520522" y="3535016"/>
            <a:ext cx="0" cy="2094995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EE450DD-B0DD-4FCD-B86A-B5916358FCD8}"/>
              </a:ext>
            </a:extLst>
          </p:cNvPr>
          <p:cNvCxnSpPr>
            <a:cxnSpLocks/>
          </p:cNvCxnSpPr>
          <p:nvPr/>
        </p:nvCxnSpPr>
        <p:spPr>
          <a:xfrm flipH="1">
            <a:off x="520522" y="5624085"/>
            <a:ext cx="360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7DE5B4E-5C75-434E-84B8-EB06825CE8C0}"/>
              </a:ext>
            </a:extLst>
          </p:cNvPr>
          <p:cNvCxnSpPr>
            <a:cxnSpLocks/>
          </p:cNvCxnSpPr>
          <p:nvPr/>
        </p:nvCxnSpPr>
        <p:spPr>
          <a:xfrm flipH="1">
            <a:off x="10065549" y="3623447"/>
            <a:ext cx="1800000" cy="20301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07E1363-400B-4183-A1B9-FABB3609C778}"/>
              </a:ext>
            </a:extLst>
          </p:cNvPr>
          <p:cNvCxnSpPr>
            <a:cxnSpLocks/>
          </p:cNvCxnSpPr>
          <p:nvPr/>
        </p:nvCxnSpPr>
        <p:spPr>
          <a:xfrm>
            <a:off x="11681669" y="3535016"/>
            <a:ext cx="11123" cy="2100107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B1DAC89-49C3-488E-AB2E-59C3FBF8FDFB}"/>
              </a:ext>
            </a:extLst>
          </p:cNvPr>
          <p:cNvCxnSpPr>
            <a:cxnSpLocks/>
          </p:cNvCxnSpPr>
          <p:nvPr/>
        </p:nvCxnSpPr>
        <p:spPr>
          <a:xfrm flipH="1">
            <a:off x="11332792" y="5624085"/>
            <a:ext cx="360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8C81870-A1A1-459A-915F-B1540E574E8E}"/>
              </a:ext>
            </a:extLst>
          </p:cNvPr>
          <p:cNvSpPr txBox="1"/>
          <p:nvPr/>
        </p:nvSpPr>
        <p:spPr>
          <a:xfrm>
            <a:off x="0" y="601180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必须保证万瓦激光应用安全：光闸耦合效率要高、稳定性要好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EB1896-3690-4F3B-ADA3-32E2B859B0F8}"/>
              </a:ext>
            </a:extLst>
          </p:cNvPr>
          <p:cNvSpPr txBox="1"/>
          <p:nvPr/>
        </p:nvSpPr>
        <p:spPr>
          <a:xfrm>
            <a:off x="9550787" y="2640615"/>
            <a:ext cx="175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光纤器件烧毁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77EE44-A3A1-4665-B49A-009E7C7429A6}"/>
              </a:ext>
            </a:extLst>
          </p:cNvPr>
          <p:cNvGrpSpPr/>
          <p:nvPr/>
        </p:nvGrpSpPr>
        <p:grpSpPr>
          <a:xfrm>
            <a:off x="242062" y="1068216"/>
            <a:ext cx="4600698" cy="1322714"/>
            <a:chOff x="64262" y="1294380"/>
            <a:chExt cx="4600698" cy="1322714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6D796E6-2EE9-4607-9D13-275E9037EA5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193" y="2005652"/>
              <a:ext cx="235418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1EF7474-86C9-4B61-90C4-AB18D8BAA3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750" y="2005653"/>
              <a:ext cx="235418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2A982FD-0EE2-45F8-B247-AFD9E452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761" y="1394213"/>
              <a:ext cx="3814141" cy="1222879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669394F-1E01-4110-9ED8-11A447252A05}"/>
                </a:ext>
              </a:extLst>
            </p:cNvPr>
            <p:cNvSpPr txBox="1"/>
            <p:nvPr/>
          </p:nvSpPr>
          <p:spPr>
            <a:xfrm>
              <a:off x="1617084" y="1294380"/>
              <a:ext cx="1478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耦合系统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60ED52F-D51A-4247-A240-7E457488CF9F}"/>
                </a:ext>
              </a:extLst>
            </p:cNvPr>
            <p:cNvSpPr txBox="1"/>
            <p:nvPr/>
          </p:nvSpPr>
          <p:spPr>
            <a:xfrm>
              <a:off x="64262" y="1520969"/>
              <a:ext cx="1271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光纤输入端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535F3C1-BA05-4769-8621-79E66680F026}"/>
                </a:ext>
              </a:extLst>
            </p:cNvPr>
            <p:cNvSpPr txBox="1"/>
            <p:nvPr/>
          </p:nvSpPr>
          <p:spPr>
            <a:xfrm>
              <a:off x="3344728" y="1520969"/>
              <a:ext cx="1320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光纤输出端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4480CC1-3E43-4829-A920-8BA270764148}"/>
                </a:ext>
              </a:extLst>
            </p:cNvPr>
            <p:cNvSpPr/>
            <p:nvPr/>
          </p:nvSpPr>
          <p:spPr>
            <a:xfrm>
              <a:off x="1545909" y="1394213"/>
              <a:ext cx="257670" cy="122288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99FB067-5B67-485B-BE27-3B32D9836F9C}"/>
                </a:ext>
              </a:extLst>
            </p:cNvPr>
            <p:cNvSpPr/>
            <p:nvPr/>
          </p:nvSpPr>
          <p:spPr>
            <a:xfrm>
              <a:off x="2891264" y="1394213"/>
              <a:ext cx="257670" cy="122288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FE72A0CA-F02F-43E5-8FFE-D494AE291699}"/>
                </a:ext>
              </a:extLst>
            </p:cNvPr>
            <p:cNvSpPr/>
            <p:nvPr/>
          </p:nvSpPr>
          <p:spPr>
            <a:xfrm>
              <a:off x="521168" y="2237745"/>
              <a:ext cx="387347" cy="20515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A27F6849-1166-4613-A12F-8ECBDD60C12F}"/>
              </a:ext>
            </a:extLst>
          </p:cNvPr>
          <p:cNvSpPr txBox="1"/>
          <p:nvPr/>
        </p:nvSpPr>
        <p:spPr>
          <a:xfrm>
            <a:off x="1195006" y="2416024"/>
            <a:ext cx="258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光闸耦合示意图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0B9C473-C933-45F7-8C96-CCFC70576F39}"/>
              </a:ext>
            </a:extLst>
          </p:cNvPr>
          <p:cNvSpPr txBox="1"/>
          <p:nvPr/>
        </p:nvSpPr>
        <p:spPr>
          <a:xfrm>
            <a:off x="6311899" y="2421898"/>
            <a:ext cx="2963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加工车间的振动、温度等影响</a:t>
            </a:r>
            <a:endParaRPr lang="en-US" altLang="zh-CN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8A70428-83B2-42A6-946C-3C7A723913F4}"/>
              </a:ext>
            </a:extLst>
          </p:cNvPr>
          <p:cNvSpPr txBox="1"/>
          <p:nvPr/>
        </p:nvSpPr>
        <p:spPr>
          <a:xfrm>
            <a:off x="5053647" y="1082776"/>
            <a:ext cx="1164624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功率高</a:t>
            </a:r>
            <a:endParaRPr lang="en-US" altLang="zh-CN" sz="2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FCDA052-347C-451C-A77E-C3C719D00100}"/>
              </a:ext>
            </a:extLst>
          </p:cNvPr>
          <p:cNvSpPr txBox="1"/>
          <p:nvPr/>
        </p:nvSpPr>
        <p:spPr>
          <a:xfrm>
            <a:off x="5057354" y="1712272"/>
            <a:ext cx="1157211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光纤细</a:t>
            </a:r>
            <a:endParaRPr lang="en-US" altLang="zh-CN" sz="2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8DBCF23-B710-4BD8-A9F6-85D49F697B6A}"/>
              </a:ext>
            </a:extLst>
          </p:cNvPr>
          <p:cNvSpPr txBox="1"/>
          <p:nvPr/>
        </p:nvSpPr>
        <p:spPr>
          <a:xfrm>
            <a:off x="5057354" y="2364126"/>
            <a:ext cx="1157211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干扰大</a:t>
            </a:r>
            <a:endParaRPr lang="en-US" altLang="zh-CN" sz="2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53DE705-A67D-44F8-853D-0E8AE7A67029}"/>
              </a:ext>
            </a:extLst>
          </p:cNvPr>
          <p:cNvSpPr txBox="1"/>
          <p:nvPr/>
        </p:nvSpPr>
        <p:spPr>
          <a:xfrm>
            <a:off x="6298819" y="1140549"/>
            <a:ext cx="2094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万瓦激光毁伤性特强</a:t>
            </a:r>
            <a:endParaRPr lang="en-US" altLang="zh-CN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3EBB774-3703-48D5-A8D0-37D38A8A30CD}"/>
              </a:ext>
            </a:extLst>
          </p:cNvPr>
          <p:cNvSpPr txBox="1"/>
          <p:nvPr/>
        </p:nvSpPr>
        <p:spPr>
          <a:xfrm>
            <a:off x="6311899" y="1770044"/>
            <a:ext cx="1933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相当于头发丝粗细</a:t>
            </a:r>
            <a:endParaRPr lang="en-US" altLang="zh-CN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660DC0-6AC9-48DC-96FE-8642A17E6ABB}"/>
              </a:ext>
            </a:extLst>
          </p:cNvPr>
          <p:cNvGrpSpPr/>
          <p:nvPr/>
        </p:nvGrpSpPr>
        <p:grpSpPr>
          <a:xfrm>
            <a:off x="900959" y="3933790"/>
            <a:ext cx="2049568" cy="1861601"/>
            <a:chOff x="900959" y="3933790"/>
            <a:chExt cx="2049568" cy="186160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4CAE6F8-B517-461D-88BD-83CBF41497A3}"/>
                </a:ext>
              </a:extLst>
            </p:cNvPr>
            <p:cNvSpPr txBox="1"/>
            <p:nvPr/>
          </p:nvSpPr>
          <p:spPr>
            <a:xfrm>
              <a:off x="1085656" y="5456837"/>
              <a:ext cx="1864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激光耦合进光纤难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5822C1-A10D-4ADA-ACBB-3B40DC54FB1C}"/>
                </a:ext>
              </a:extLst>
            </p:cNvPr>
            <p:cNvGrpSpPr/>
            <p:nvPr/>
          </p:nvGrpSpPr>
          <p:grpSpPr>
            <a:xfrm>
              <a:off x="1244466" y="3933790"/>
              <a:ext cx="1547251" cy="1501998"/>
              <a:chOff x="1820811" y="3948112"/>
              <a:chExt cx="1547251" cy="150199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B86184B-9BF8-4142-99EC-E633071D5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0811" y="394811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DCC5D35-D6A7-4693-9EAC-DB9DC0056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0811" y="473011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AD62B4C1-17B4-40AC-9288-2C8E8BBD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8062" y="395806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8825E5D-2A17-4409-B16B-EC9125CB6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3294" y="4717103"/>
                <a:ext cx="724768" cy="720000"/>
              </a:xfrm>
              <a:prstGeom prst="rect">
                <a:avLst/>
              </a:prstGeom>
            </p:spPr>
          </p:pic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B06D024-0A62-4F85-BF52-25E0ECFF2BCA}"/>
                </a:ext>
              </a:extLst>
            </p:cNvPr>
            <p:cNvSpPr txBox="1"/>
            <p:nvPr/>
          </p:nvSpPr>
          <p:spPr>
            <a:xfrm>
              <a:off x="900959" y="4146180"/>
              <a:ext cx="3381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复杂模式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FF24EF3-A9F3-4A30-8501-A60BC5846F5E}"/>
              </a:ext>
            </a:extLst>
          </p:cNvPr>
          <p:cNvGrpSpPr/>
          <p:nvPr/>
        </p:nvGrpSpPr>
        <p:grpSpPr>
          <a:xfrm>
            <a:off x="3139211" y="3955795"/>
            <a:ext cx="2804929" cy="1848605"/>
            <a:chOff x="3414609" y="3955795"/>
            <a:chExt cx="2804929" cy="184860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9DA4BE-5E1A-4064-B4FA-2008CF8BDBA9}"/>
                </a:ext>
              </a:extLst>
            </p:cNvPr>
            <p:cNvSpPr txBox="1"/>
            <p:nvPr/>
          </p:nvSpPr>
          <p:spPr>
            <a:xfrm>
              <a:off x="3515660" y="5465846"/>
              <a:ext cx="2703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元件承载万瓦功率难</a:t>
              </a:r>
              <a:r>
                <a:rPr lang="en-US" altLang="zh-CN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E970D4C-9B9E-4E25-B091-681461C5669C}"/>
                </a:ext>
              </a:extLst>
            </p:cNvPr>
            <p:cNvGrpSpPr/>
            <p:nvPr/>
          </p:nvGrpSpPr>
          <p:grpSpPr>
            <a:xfrm>
              <a:off x="3735912" y="3955795"/>
              <a:ext cx="2267358" cy="1501042"/>
              <a:chOff x="4832784" y="3955795"/>
              <a:chExt cx="2267358" cy="1501042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7CB6F85-C07F-430A-B311-EA11E6CC3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4685" y="4736837"/>
                <a:ext cx="1075457" cy="72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396F7BB-F298-4C97-BFF4-4E6C4989B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32784" y="4736837"/>
                <a:ext cx="1075457" cy="72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602F4D6-B5CC-42EB-9194-2A3AD141A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4685" y="3955795"/>
                <a:ext cx="1075457" cy="72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8BB25C3E-4BAD-487C-BE11-F01F36353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32784" y="3964789"/>
                <a:ext cx="1072050" cy="720000"/>
              </a:xfrm>
              <a:prstGeom prst="rect">
                <a:avLst/>
              </a:prstGeom>
            </p:spPr>
          </p:pic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70549FF-C3D9-49F2-8E58-3AE6042F8025}"/>
                </a:ext>
              </a:extLst>
            </p:cNvPr>
            <p:cNvSpPr txBox="1"/>
            <p:nvPr/>
          </p:nvSpPr>
          <p:spPr>
            <a:xfrm>
              <a:off x="3414609" y="4167707"/>
              <a:ext cx="3175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薄膜损伤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751D1A-FFF6-4A60-B5AF-4F371B6B614E}"/>
              </a:ext>
            </a:extLst>
          </p:cNvPr>
          <p:cNvGrpSpPr/>
          <p:nvPr/>
        </p:nvGrpSpPr>
        <p:grpSpPr>
          <a:xfrm>
            <a:off x="6100378" y="3986316"/>
            <a:ext cx="2412720" cy="1811643"/>
            <a:chOff x="6275568" y="3986316"/>
            <a:chExt cx="2412720" cy="1811643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AC50630-5EE7-4AFC-A916-9738872FE5CC}"/>
                </a:ext>
              </a:extLst>
            </p:cNvPr>
            <p:cNvSpPr txBox="1"/>
            <p:nvPr/>
          </p:nvSpPr>
          <p:spPr>
            <a:xfrm>
              <a:off x="6379697" y="5459405"/>
              <a:ext cx="230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热量沉积破坏稳定性</a:t>
              </a:r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1D5B28F-9F35-4D0A-87F1-FB982C10A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50350" y="3986316"/>
              <a:ext cx="1967286" cy="144000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6AC940A-B1D8-49DA-8478-EDCFC4129058}"/>
                </a:ext>
              </a:extLst>
            </p:cNvPr>
            <p:cNvSpPr txBox="1"/>
            <p:nvPr/>
          </p:nvSpPr>
          <p:spPr>
            <a:xfrm>
              <a:off x="6275568" y="4288132"/>
              <a:ext cx="308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热效应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532706-8433-492C-AB6E-522D3510CDBC}"/>
              </a:ext>
            </a:extLst>
          </p:cNvPr>
          <p:cNvGrpSpPr/>
          <p:nvPr/>
        </p:nvGrpSpPr>
        <p:grpSpPr>
          <a:xfrm>
            <a:off x="8587058" y="3983631"/>
            <a:ext cx="2571296" cy="1805966"/>
            <a:chOff x="8587058" y="3983631"/>
            <a:chExt cx="2571296" cy="1805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40139EC-B74D-4930-B5E8-BC4166F641ED}"/>
                </a:ext>
              </a:extLst>
            </p:cNvPr>
            <p:cNvSpPr txBox="1"/>
            <p:nvPr/>
          </p:nvSpPr>
          <p:spPr>
            <a:xfrm>
              <a:off x="8849762" y="5451043"/>
              <a:ext cx="2308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通道切换诱发激光泄漏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FEB272-7E24-41CE-B547-324FDE32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5435" y="3983631"/>
              <a:ext cx="2120691" cy="1440000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4D2A1D9-0901-4DA8-99B4-87E1305791B5}"/>
                </a:ext>
              </a:extLst>
            </p:cNvPr>
            <p:cNvSpPr txBox="1"/>
            <p:nvPr/>
          </p:nvSpPr>
          <p:spPr>
            <a:xfrm>
              <a:off x="8587058" y="4165022"/>
              <a:ext cx="4450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激光分配</a:t>
              </a: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BFD74C0D-7AC4-470A-BACE-A803596E031A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B0F19B1-22D6-49C0-8DDF-5BA59C94E318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技术挑战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50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8C1AC6-B5B0-4450-A299-16C97F02E182}"/>
              </a:ext>
            </a:extLst>
          </p:cNvPr>
          <p:cNvSpPr/>
          <p:nvPr/>
        </p:nvSpPr>
        <p:spPr>
          <a:xfrm>
            <a:off x="0" y="980233"/>
            <a:ext cx="12192000" cy="260391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4C88A-52C6-4408-9A71-7AC083E5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52" y="228371"/>
            <a:ext cx="809147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ctr">
              <a:defRPr/>
            </a:pPr>
            <a:r>
              <a:rPr lang="zh-CN" altLang="en-US" sz="2800" dirty="0">
                <a:solidFill>
                  <a:srgbClr val="40404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YaHei" charset="-122"/>
              </a:rPr>
              <a:t>突破美国技术封锁，坚持全面自主可控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YaHei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9E5488D-7B87-4A8C-B525-21D3649A4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2174" y="1165742"/>
            <a:ext cx="2829364" cy="212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20">
            <a:extLst>
              <a:ext uri="{FF2B5EF4-FFF2-40B4-BE49-F238E27FC236}">
                <a16:creationId xmlns:a16="http://schemas.microsoft.com/office/drawing/2014/main" id="{B6EDD19A-4399-42EF-A961-4C5A31AAB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384" y="3140243"/>
            <a:ext cx="3226007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七年磨一剑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终于成功研制出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CA293F-E15B-4718-B6F9-8C49E37DC705}"/>
              </a:ext>
            </a:extLst>
          </p:cNvPr>
          <p:cNvGrpSpPr/>
          <p:nvPr/>
        </p:nvGrpSpPr>
        <p:grpSpPr>
          <a:xfrm>
            <a:off x="3433720" y="3696521"/>
            <a:ext cx="5416240" cy="646331"/>
            <a:chOff x="4116066" y="3746389"/>
            <a:chExt cx="5416240" cy="64633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995C459-9131-4D5E-B412-D2667D3BF7B4}"/>
                </a:ext>
              </a:extLst>
            </p:cNvPr>
            <p:cNvSpPr txBox="1"/>
            <p:nvPr/>
          </p:nvSpPr>
          <p:spPr>
            <a:xfrm>
              <a:off x="4116066" y="3746389"/>
              <a:ext cx="5389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n>
                    <a:solidFill>
                      <a:srgbClr val="C00000"/>
                    </a:solidFill>
                  </a:ln>
                  <a:noFill/>
                  <a:effectLst>
                    <a:glow rad="63500">
                      <a:schemeClr val="bg1">
                        <a:alpha val="40000"/>
                      </a:schemeClr>
                    </a:glow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国内首台万瓦级激光光闸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57CC60C-45D4-401B-AF19-53F04E742C54}"/>
                </a:ext>
              </a:extLst>
            </p:cNvPr>
            <p:cNvSpPr txBox="1"/>
            <p:nvPr/>
          </p:nvSpPr>
          <p:spPr>
            <a:xfrm>
              <a:off x="4142589" y="3746389"/>
              <a:ext cx="5389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C00000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国内首台万瓦级激光光闸</a:t>
              </a:r>
            </a:p>
          </p:txBody>
        </p:sp>
      </p:grpSp>
      <p:sp>
        <p:nvSpPr>
          <p:cNvPr id="12" name="文本框 20">
            <a:extLst>
              <a:ext uri="{FF2B5EF4-FFF2-40B4-BE49-F238E27FC236}">
                <a16:creationId xmlns:a16="http://schemas.microsoft.com/office/drawing/2014/main" id="{A625E84B-0506-4DD6-B80C-1AA9F1CED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13" y="2741965"/>
            <a:ext cx="5269691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</a:rPr>
              <a:t>本着南理工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</a:rPr>
              <a:t>“团结，献身，求是，创新”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</a:rPr>
              <a:t>的校风精神</a:t>
            </a:r>
          </a:p>
        </p:txBody>
      </p:sp>
      <p:sp>
        <p:nvSpPr>
          <p:cNvPr id="13" name="文本框 20">
            <a:extLst>
              <a:ext uri="{FF2B5EF4-FFF2-40B4-BE49-F238E27FC236}">
                <a16:creationId xmlns:a16="http://schemas.microsoft.com/office/drawing/2014/main" id="{3DC43C52-0BC2-453E-AEB5-BB4C6D53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71" y="1072852"/>
            <a:ext cx="4753912" cy="4245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项目负责人 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孔庆庆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2013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年进入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南京理工大学</a:t>
            </a:r>
            <a:endParaRPr lang="zh-CN" altLang="en-US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CFB9EF23-811A-4EBB-8E40-94DD97484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552" y="1469749"/>
            <a:ext cx="5687148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专业为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国家重点学科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“光学工程”，主攻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高功率激光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</a:rPr>
              <a:t>方向</a:t>
            </a: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79CF6362-3549-45B1-AE15-84E20536C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554" y="1925867"/>
            <a:ext cx="5548660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深信</a:t>
            </a:r>
            <a:r>
              <a:rPr lang="zh-CN" altLang="en-US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没有强大的制造业，就没有国家和民族的强盛”</a:t>
            </a:r>
            <a:endParaRPr lang="zh-CN" altLang="en-US" sz="16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3ABE108B-4984-4769-8642-EF5F0A45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360" y="2317696"/>
            <a:ext cx="5389716" cy="4185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46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</a:rPr>
              <a:t>得知我国激光制造产业缺少</a:t>
            </a:r>
            <a:r>
              <a:rPr lang="zh-CN" altLang="en-US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</a:rPr>
              <a:t>国产激光光闸</a:t>
            </a:r>
            <a:r>
              <a:rPr lang="zh-CN" altLang="en-US" sz="1600" dirty="0">
                <a:solidFill>
                  <a:srgbClr val="404040"/>
                </a:solidFill>
                <a:latin typeface="Microsoft YaHei" charset="-122"/>
                <a:ea typeface="Microsoft YaHei" charset="-122"/>
              </a:rPr>
              <a:t>这一关键器件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0D9D95-1893-4513-ADAB-7AF10D82A4BF}"/>
              </a:ext>
            </a:extLst>
          </p:cNvPr>
          <p:cNvGrpSpPr/>
          <p:nvPr/>
        </p:nvGrpSpPr>
        <p:grpSpPr>
          <a:xfrm>
            <a:off x="632299" y="4192540"/>
            <a:ext cx="1548098" cy="2132593"/>
            <a:chOff x="732286" y="386663"/>
            <a:chExt cx="643827" cy="87175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059895-12B8-4300-8CB4-0594FAD31A06}"/>
                </a:ext>
              </a:extLst>
            </p:cNvPr>
            <p:cNvSpPr txBox="1"/>
            <p:nvPr/>
          </p:nvSpPr>
          <p:spPr>
            <a:xfrm>
              <a:off x="823568" y="386663"/>
              <a:ext cx="128706" cy="28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打</a:t>
              </a:r>
            </a:p>
          </p:txBody>
        </p:sp>
        <p:sp>
          <p:nvSpPr>
            <p:cNvPr id="26" name="clenched-fist_1932">
              <a:extLst>
                <a:ext uri="{FF2B5EF4-FFF2-40B4-BE49-F238E27FC236}">
                  <a16:creationId xmlns:a16="http://schemas.microsoft.com/office/drawing/2014/main" id="{0139456E-7D62-4A0F-86D0-C8C92D6BE46E}"/>
                </a:ext>
              </a:extLst>
            </p:cNvPr>
            <p:cNvSpPr/>
            <p:nvPr/>
          </p:nvSpPr>
          <p:spPr>
            <a:xfrm>
              <a:off x="832270" y="673318"/>
              <a:ext cx="299435" cy="294318"/>
            </a:xfrm>
            <a:custGeom>
              <a:avLst/>
              <a:gdLst>
                <a:gd name="connsiteX0" fmla="*/ 97679 w 511349"/>
                <a:gd name="connsiteY0" fmla="*/ 134045 h 521350"/>
                <a:gd name="connsiteX1" fmla="*/ 131290 w 511349"/>
                <a:gd name="connsiteY1" fmla="*/ 193432 h 521350"/>
                <a:gd name="connsiteX2" fmla="*/ 105435 w 511349"/>
                <a:gd name="connsiteY2" fmla="*/ 273475 h 521350"/>
                <a:gd name="connsiteX3" fmla="*/ 128704 w 511349"/>
                <a:gd name="connsiteY3" fmla="*/ 281221 h 521350"/>
                <a:gd name="connsiteX4" fmla="*/ 144217 w 511349"/>
                <a:gd name="connsiteY4" fmla="*/ 214088 h 521350"/>
                <a:gd name="connsiteX5" fmla="*/ 170071 w 511349"/>
                <a:gd name="connsiteY5" fmla="*/ 214088 h 521350"/>
                <a:gd name="connsiteX6" fmla="*/ 198511 w 511349"/>
                <a:gd name="connsiteY6" fmla="*/ 203760 h 521350"/>
                <a:gd name="connsiteX7" fmla="*/ 250220 w 511349"/>
                <a:gd name="connsiteY7" fmla="*/ 242490 h 521350"/>
                <a:gd name="connsiteX8" fmla="*/ 263147 w 511349"/>
                <a:gd name="connsiteY8" fmla="*/ 242490 h 521350"/>
                <a:gd name="connsiteX9" fmla="*/ 296758 w 511349"/>
                <a:gd name="connsiteY9" fmla="*/ 232162 h 521350"/>
                <a:gd name="connsiteX10" fmla="*/ 296758 w 511349"/>
                <a:gd name="connsiteY10" fmla="*/ 242490 h 521350"/>
                <a:gd name="connsiteX11" fmla="*/ 348467 w 511349"/>
                <a:gd name="connsiteY11" fmla="*/ 281221 h 521350"/>
                <a:gd name="connsiteX12" fmla="*/ 363979 w 511349"/>
                <a:gd name="connsiteY12" fmla="*/ 281221 h 521350"/>
                <a:gd name="connsiteX13" fmla="*/ 397590 w 511349"/>
                <a:gd name="connsiteY13" fmla="*/ 270893 h 521350"/>
                <a:gd name="connsiteX14" fmla="*/ 397590 w 511349"/>
                <a:gd name="connsiteY14" fmla="*/ 294131 h 521350"/>
                <a:gd name="connsiteX15" fmla="*/ 449299 w 511349"/>
                <a:gd name="connsiteY15" fmla="*/ 335444 h 521350"/>
                <a:gd name="connsiteX16" fmla="*/ 462226 w 511349"/>
                <a:gd name="connsiteY16" fmla="*/ 335444 h 521350"/>
                <a:gd name="connsiteX17" fmla="*/ 511349 w 511349"/>
                <a:gd name="connsiteY17" fmla="*/ 304459 h 521350"/>
                <a:gd name="connsiteX18" fmla="*/ 469982 w 511349"/>
                <a:gd name="connsiteY18" fmla="*/ 472291 h 521350"/>
                <a:gd name="connsiteX19" fmla="*/ 454470 w 511349"/>
                <a:gd name="connsiteY19" fmla="*/ 521350 h 521350"/>
                <a:gd name="connsiteX20" fmla="*/ 162315 w 511349"/>
                <a:gd name="connsiteY20" fmla="*/ 518768 h 521350"/>
                <a:gd name="connsiteX21" fmla="*/ 146802 w 511349"/>
                <a:gd name="connsiteY21" fmla="*/ 467127 h 521350"/>
                <a:gd name="connsiteX22" fmla="*/ 17531 w 511349"/>
                <a:gd name="connsiteY22" fmla="*/ 286385 h 521350"/>
                <a:gd name="connsiteX23" fmla="*/ 9774 w 511349"/>
                <a:gd name="connsiteY23" fmla="*/ 193432 h 521350"/>
                <a:gd name="connsiteX24" fmla="*/ 12360 w 511349"/>
                <a:gd name="connsiteY24" fmla="*/ 193432 h 521350"/>
                <a:gd name="connsiteX25" fmla="*/ 43385 w 511349"/>
                <a:gd name="connsiteY25" fmla="*/ 159865 h 521350"/>
                <a:gd name="connsiteX26" fmla="*/ 84752 w 511349"/>
                <a:gd name="connsiteY26" fmla="*/ 136627 h 521350"/>
                <a:gd name="connsiteX27" fmla="*/ 97679 w 511349"/>
                <a:gd name="connsiteY27" fmla="*/ 134045 h 521350"/>
                <a:gd name="connsiteX28" fmla="*/ 449554 w 511349"/>
                <a:gd name="connsiteY28" fmla="*/ 95191 h 521350"/>
                <a:gd name="connsiteX29" fmla="*/ 462471 w 511349"/>
                <a:gd name="connsiteY29" fmla="*/ 95191 h 521350"/>
                <a:gd name="connsiteX30" fmla="*/ 496055 w 511349"/>
                <a:gd name="connsiteY30" fmla="*/ 118465 h 521350"/>
                <a:gd name="connsiteX31" fmla="*/ 496055 w 511349"/>
                <a:gd name="connsiteY31" fmla="*/ 271042 h 521350"/>
                <a:gd name="connsiteX32" fmla="*/ 462471 w 511349"/>
                <a:gd name="connsiteY32" fmla="*/ 296903 h 521350"/>
                <a:gd name="connsiteX33" fmla="*/ 449554 w 511349"/>
                <a:gd name="connsiteY33" fmla="*/ 296903 h 521350"/>
                <a:gd name="connsiteX34" fmla="*/ 413386 w 511349"/>
                <a:gd name="connsiteY34" fmla="*/ 271042 h 521350"/>
                <a:gd name="connsiteX35" fmla="*/ 413386 w 511349"/>
                <a:gd name="connsiteY35" fmla="*/ 219321 h 521350"/>
                <a:gd name="connsiteX36" fmla="*/ 413386 w 511349"/>
                <a:gd name="connsiteY36" fmla="*/ 118465 h 521350"/>
                <a:gd name="connsiteX37" fmla="*/ 449554 w 511349"/>
                <a:gd name="connsiteY37" fmla="*/ 95191 h 521350"/>
                <a:gd name="connsiteX38" fmla="*/ 348594 w 511349"/>
                <a:gd name="connsiteY38" fmla="*/ 43523 h 521350"/>
                <a:gd name="connsiteX39" fmla="*/ 364095 w 511349"/>
                <a:gd name="connsiteY39" fmla="*/ 43523 h 521350"/>
                <a:gd name="connsiteX40" fmla="*/ 397679 w 511349"/>
                <a:gd name="connsiteY40" fmla="*/ 66762 h 521350"/>
                <a:gd name="connsiteX41" fmla="*/ 397679 w 511349"/>
                <a:gd name="connsiteY41" fmla="*/ 118403 h 521350"/>
                <a:gd name="connsiteX42" fmla="*/ 397679 w 511349"/>
                <a:gd name="connsiteY42" fmla="*/ 219103 h 521350"/>
                <a:gd name="connsiteX43" fmla="*/ 364095 w 511349"/>
                <a:gd name="connsiteY43" fmla="*/ 242342 h 521350"/>
                <a:gd name="connsiteX44" fmla="*/ 348594 w 511349"/>
                <a:gd name="connsiteY44" fmla="*/ 242342 h 521350"/>
                <a:gd name="connsiteX45" fmla="*/ 315010 w 511349"/>
                <a:gd name="connsiteY45" fmla="*/ 219103 h 521350"/>
                <a:gd name="connsiteX46" fmla="*/ 315010 w 511349"/>
                <a:gd name="connsiteY46" fmla="*/ 180372 h 521350"/>
                <a:gd name="connsiteX47" fmla="*/ 315010 w 511349"/>
                <a:gd name="connsiteY47" fmla="*/ 66762 h 521350"/>
                <a:gd name="connsiteX48" fmla="*/ 348594 w 511349"/>
                <a:gd name="connsiteY48" fmla="*/ 43523 h 521350"/>
                <a:gd name="connsiteX49" fmla="*/ 250262 w 511349"/>
                <a:gd name="connsiteY49" fmla="*/ 2188 h 521350"/>
                <a:gd name="connsiteX50" fmla="*/ 263195 w 511349"/>
                <a:gd name="connsiteY50" fmla="*/ 2188 h 521350"/>
                <a:gd name="connsiteX51" fmla="*/ 296823 w 511349"/>
                <a:gd name="connsiteY51" fmla="*/ 28049 h 521350"/>
                <a:gd name="connsiteX52" fmla="*/ 296823 w 511349"/>
                <a:gd name="connsiteY52" fmla="*/ 66839 h 521350"/>
                <a:gd name="connsiteX53" fmla="*/ 296823 w 511349"/>
                <a:gd name="connsiteY53" fmla="*/ 180626 h 521350"/>
                <a:gd name="connsiteX54" fmla="*/ 263195 w 511349"/>
                <a:gd name="connsiteY54" fmla="*/ 203900 h 521350"/>
                <a:gd name="connsiteX55" fmla="*/ 250262 w 511349"/>
                <a:gd name="connsiteY55" fmla="*/ 203900 h 521350"/>
                <a:gd name="connsiteX56" fmla="*/ 216634 w 511349"/>
                <a:gd name="connsiteY56" fmla="*/ 180626 h 521350"/>
                <a:gd name="connsiteX57" fmla="*/ 216634 w 511349"/>
                <a:gd name="connsiteY57" fmla="*/ 28049 h 521350"/>
                <a:gd name="connsiteX58" fmla="*/ 250262 w 511349"/>
                <a:gd name="connsiteY58" fmla="*/ 2188 h 521350"/>
                <a:gd name="connsiteX59" fmla="*/ 164728 w 511349"/>
                <a:gd name="connsiteY59" fmla="*/ 11 h 521350"/>
                <a:gd name="connsiteX60" fmla="*/ 193284 w 511349"/>
                <a:gd name="connsiteY60" fmla="*/ 4875 h 521350"/>
                <a:gd name="connsiteX61" fmla="*/ 198446 w 511349"/>
                <a:gd name="connsiteY61" fmla="*/ 28126 h 521350"/>
                <a:gd name="connsiteX62" fmla="*/ 198446 w 511349"/>
                <a:gd name="connsiteY62" fmla="*/ 154713 h 521350"/>
                <a:gd name="connsiteX63" fmla="*/ 170056 w 511349"/>
                <a:gd name="connsiteY63" fmla="*/ 175380 h 521350"/>
                <a:gd name="connsiteX64" fmla="*/ 146828 w 511349"/>
                <a:gd name="connsiteY64" fmla="*/ 175380 h 521350"/>
                <a:gd name="connsiteX65" fmla="*/ 136505 w 511349"/>
                <a:gd name="connsiteY65" fmla="*/ 126295 h 521350"/>
                <a:gd name="connsiteX66" fmla="*/ 105534 w 511349"/>
                <a:gd name="connsiteY66" fmla="*/ 110795 h 521350"/>
                <a:gd name="connsiteX67" fmla="*/ 92630 w 511349"/>
                <a:gd name="connsiteY67" fmla="*/ 113378 h 521350"/>
                <a:gd name="connsiteX68" fmla="*/ 97792 w 511349"/>
                <a:gd name="connsiteY68" fmla="*/ 64293 h 521350"/>
                <a:gd name="connsiteX69" fmla="*/ 164728 w 511349"/>
                <a:gd name="connsiteY69" fmla="*/ 11 h 52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11349" h="521350">
                  <a:moveTo>
                    <a:pt x="97679" y="134045"/>
                  </a:moveTo>
                  <a:cubicBezTo>
                    <a:pt x="113192" y="134045"/>
                    <a:pt x="139046" y="154701"/>
                    <a:pt x="131290" y="193432"/>
                  </a:cubicBezTo>
                  <a:cubicBezTo>
                    <a:pt x="131290" y="193432"/>
                    <a:pt x="133875" y="242490"/>
                    <a:pt x="105435" y="273475"/>
                  </a:cubicBezTo>
                  <a:cubicBezTo>
                    <a:pt x="105435" y="273475"/>
                    <a:pt x="118363" y="291549"/>
                    <a:pt x="128704" y="281221"/>
                  </a:cubicBezTo>
                  <a:cubicBezTo>
                    <a:pt x="144217" y="265729"/>
                    <a:pt x="141631" y="226998"/>
                    <a:pt x="144217" y="214088"/>
                  </a:cubicBezTo>
                  <a:lnTo>
                    <a:pt x="170071" y="214088"/>
                  </a:lnTo>
                  <a:cubicBezTo>
                    <a:pt x="180413" y="214088"/>
                    <a:pt x="190755" y="208924"/>
                    <a:pt x="198511" y="203760"/>
                  </a:cubicBezTo>
                  <a:cubicBezTo>
                    <a:pt x="198511" y="224416"/>
                    <a:pt x="221780" y="242490"/>
                    <a:pt x="250220" y="242490"/>
                  </a:cubicBezTo>
                  <a:lnTo>
                    <a:pt x="263147" y="242490"/>
                  </a:lnTo>
                  <a:cubicBezTo>
                    <a:pt x="276074" y="242490"/>
                    <a:pt x="289001" y="237326"/>
                    <a:pt x="296758" y="232162"/>
                  </a:cubicBezTo>
                  <a:lnTo>
                    <a:pt x="296758" y="242490"/>
                  </a:lnTo>
                  <a:cubicBezTo>
                    <a:pt x="296758" y="263147"/>
                    <a:pt x="320027" y="281221"/>
                    <a:pt x="348467" y="281221"/>
                  </a:cubicBezTo>
                  <a:lnTo>
                    <a:pt x="363979" y="281221"/>
                  </a:lnTo>
                  <a:cubicBezTo>
                    <a:pt x="376906" y="281221"/>
                    <a:pt x="387248" y="278639"/>
                    <a:pt x="397590" y="270893"/>
                  </a:cubicBezTo>
                  <a:lnTo>
                    <a:pt x="397590" y="294131"/>
                  </a:lnTo>
                  <a:cubicBezTo>
                    <a:pt x="397590" y="317369"/>
                    <a:pt x="420859" y="335444"/>
                    <a:pt x="449299" y="335444"/>
                  </a:cubicBezTo>
                  <a:lnTo>
                    <a:pt x="462226" y="335444"/>
                  </a:lnTo>
                  <a:cubicBezTo>
                    <a:pt x="485495" y="335444"/>
                    <a:pt x="506178" y="322533"/>
                    <a:pt x="511349" y="304459"/>
                  </a:cubicBezTo>
                  <a:cubicBezTo>
                    <a:pt x="508764" y="356100"/>
                    <a:pt x="495837" y="420651"/>
                    <a:pt x="469982" y="472291"/>
                  </a:cubicBezTo>
                  <a:lnTo>
                    <a:pt x="454470" y="521350"/>
                  </a:lnTo>
                  <a:lnTo>
                    <a:pt x="162315" y="518768"/>
                  </a:lnTo>
                  <a:cubicBezTo>
                    <a:pt x="162315" y="518768"/>
                    <a:pt x="185584" y="500694"/>
                    <a:pt x="146802" y="467127"/>
                  </a:cubicBezTo>
                  <a:cubicBezTo>
                    <a:pt x="146802" y="467127"/>
                    <a:pt x="61483" y="363846"/>
                    <a:pt x="17531" y="286385"/>
                  </a:cubicBezTo>
                  <a:cubicBezTo>
                    <a:pt x="17531" y="286385"/>
                    <a:pt x="-16080" y="239908"/>
                    <a:pt x="9774" y="193432"/>
                  </a:cubicBezTo>
                  <a:lnTo>
                    <a:pt x="12360" y="193432"/>
                  </a:lnTo>
                  <a:cubicBezTo>
                    <a:pt x="12360" y="190850"/>
                    <a:pt x="33043" y="167611"/>
                    <a:pt x="43385" y="159865"/>
                  </a:cubicBezTo>
                  <a:cubicBezTo>
                    <a:pt x="56312" y="149537"/>
                    <a:pt x="84752" y="136627"/>
                    <a:pt x="84752" y="136627"/>
                  </a:cubicBezTo>
                  <a:cubicBezTo>
                    <a:pt x="89923" y="134045"/>
                    <a:pt x="92508" y="134045"/>
                    <a:pt x="97679" y="134045"/>
                  </a:cubicBezTo>
                  <a:close/>
                  <a:moveTo>
                    <a:pt x="449554" y="95191"/>
                  </a:moveTo>
                  <a:lnTo>
                    <a:pt x="462471" y="95191"/>
                  </a:lnTo>
                  <a:cubicBezTo>
                    <a:pt x="480555" y="95191"/>
                    <a:pt x="496055" y="105535"/>
                    <a:pt x="496055" y="118465"/>
                  </a:cubicBezTo>
                  <a:lnTo>
                    <a:pt x="496055" y="271042"/>
                  </a:lnTo>
                  <a:cubicBezTo>
                    <a:pt x="496055" y="283973"/>
                    <a:pt x="480555" y="296903"/>
                    <a:pt x="462471" y="296903"/>
                  </a:cubicBezTo>
                  <a:lnTo>
                    <a:pt x="449554" y="296903"/>
                  </a:lnTo>
                  <a:cubicBezTo>
                    <a:pt x="428887" y="296903"/>
                    <a:pt x="413386" y="283973"/>
                    <a:pt x="413386" y="271042"/>
                  </a:cubicBezTo>
                  <a:lnTo>
                    <a:pt x="413386" y="219321"/>
                  </a:lnTo>
                  <a:lnTo>
                    <a:pt x="413386" y="118465"/>
                  </a:lnTo>
                  <a:cubicBezTo>
                    <a:pt x="413386" y="105535"/>
                    <a:pt x="428887" y="95191"/>
                    <a:pt x="449554" y="95191"/>
                  </a:cubicBezTo>
                  <a:close/>
                  <a:moveTo>
                    <a:pt x="348594" y="43523"/>
                  </a:moveTo>
                  <a:lnTo>
                    <a:pt x="364095" y="43523"/>
                  </a:lnTo>
                  <a:cubicBezTo>
                    <a:pt x="382179" y="43523"/>
                    <a:pt x="397679" y="53851"/>
                    <a:pt x="397679" y="66762"/>
                  </a:cubicBezTo>
                  <a:lnTo>
                    <a:pt x="397679" y="118403"/>
                  </a:lnTo>
                  <a:lnTo>
                    <a:pt x="397679" y="219103"/>
                  </a:lnTo>
                  <a:cubicBezTo>
                    <a:pt x="397679" y="232014"/>
                    <a:pt x="382179" y="242342"/>
                    <a:pt x="364095" y="242342"/>
                  </a:cubicBezTo>
                  <a:lnTo>
                    <a:pt x="348594" y="242342"/>
                  </a:lnTo>
                  <a:cubicBezTo>
                    <a:pt x="330511" y="242342"/>
                    <a:pt x="315010" y="232014"/>
                    <a:pt x="315010" y="219103"/>
                  </a:cubicBezTo>
                  <a:lnTo>
                    <a:pt x="315010" y="180372"/>
                  </a:lnTo>
                  <a:lnTo>
                    <a:pt x="315010" y="66762"/>
                  </a:lnTo>
                  <a:cubicBezTo>
                    <a:pt x="315010" y="53851"/>
                    <a:pt x="330511" y="43523"/>
                    <a:pt x="348594" y="43523"/>
                  </a:cubicBezTo>
                  <a:close/>
                  <a:moveTo>
                    <a:pt x="250262" y="2188"/>
                  </a:moveTo>
                  <a:lnTo>
                    <a:pt x="263195" y="2188"/>
                  </a:lnTo>
                  <a:cubicBezTo>
                    <a:pt x="281302" y="2188"/>
                    <a:pt x="296823" y="15118"/>
                    <a:pt x="296823" y="28049"/>
                  </a:cubicBezTo>
                  <a:lnTo>
                    <a:pt x="296823" y="66839"/>
                  </a:lnTo>
                  <a:lnTo>
                    <a:pt x="296823" y="180626"/>
                  </a:lnTo>
                  <a:cubicBezTo>
                    <a:pt x="296823" y="193556"/>
                    <a:pt x="281302" y="203900"/>
                    <a:pt x="263195" y="203900"/>
                  </a:cubicBezTo>
                  <a:lnTo>
                    <a:pt x="250262" y="203900"/>
                  </a:lnTo>
                  <a:cubicBezTo>
                    <a:pt x="232154" y="203900"/>
                    <a:pt x="216634" y="193556"/>
                    <a:pt x="216634" y="180626"/>
                  </a:cubicBezTo>
                  <a:lnTo>
                    <a:pt x="216634" y="28049"/>
                  </a:lnTo>
                  <a:cubicBezTo>
                    <a:pt x="216634" y="15118"/>
                    <a:pt x="232154" y="2188"/>
                    <a:pt x="250262" y="2188"/>
                  </a:cubicBezTo>
                  <a:close/>
                  <a:moveTo>
                    <a:pt x="164728" y="11"/>
                  </a:moveTo>
                  <a:cubicBezTo>
                    <a:pt x="173161" y="152"/>
                    <a:pt x="182638" y="1646"/>
                    <a:pt x="193284" y="4875"/>
                  </a:cubicBezTo>
                  <a:cubicBezTo>
                    <a:pt x="198446" y="10042"/>
                    <a:pt x="198446" y="17792"/>
                    <a:pt x="198446" y="28126"/>
                  </a:cubicBezTo>
                  <a:lnTo>
                    <a:pt x="198446" y="154713"/>
                  </a:lnTo>
                  <a:cubicBezTo>
                    <a:pt x="195865" y="167630"/>
                    <a:pt x="182961" y="175380"/>
                    <a:pt x="170056" y="175380"/>
                  </a:cubicBezTo>
                  <a:lnTo>
                    <a:pt x="146828" y="175380"/>
                  </a:lnTo>
                  <a:cubicBezTo>
                    <a:pt x="149409" y="152129"/>
                    <a:pt x="146828" y="136629"/>
                    <a:pt x="136505" y="126295"/>
                  </a:cubicBezTo>
                  <a:cubicBezTo>
                    <a:pt x="128762" y="115962"/>
                    <a:pt x="118439" y="110795"/>
                    <a:pt x="105534" y="110795"/>
                  </a:cubicBezTo>
                  <a:cubicBezTo>
                    <a:pt x="102953" y="110795"/>
                    <a:pt x="97792" y="113378"/>
                    <a:pt x="92630" y="113378"/>
                  </a:cubicBezTo>
                  <a:cubicBezTo>
                    <a:pt x="95211" y="92711"/>
                    <a:pt x="95211" y="74627"/>
                    <a:pt x="97792" y="64293"/>
                  </a:cubicBezTo>
                  <a:cubicBezTo>
                    <a:pt x="97792" y="64293"/>
                    <a:pt x="105696" y="-978"/>
                    <a:pt x="164728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B3E61C-392D-4B8E-816A-22F9154629F8}"/>
                </a:ext>
              </a:extLst>
            </p:cNvPr>
            <p:cNvSpPr txBox="1"/>
            <p:nvPr/>
          </p:nvSpPr>
          <p:spPr>
            <a:xfrm>
              <a:off x="1142210" y="676029"/>
              <a:ext cx="233903" cy="41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zh-CN" altLang="en-US" sz="3600" b="1" kern="0" spc="-200" dirty="0"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美国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DC60EAA-3A02-4152-9E41-1FCFD9BBA1B1}"/>
                </a:ext>
              </a:extLst>
            </p:cNvPr>
            <p:cNvSpPr txBox="1"/>
            <p:nvPr/>
          </p:nvSpPr>
          <p:spPr>
            <a:xfrm>
              <a:off x="732286" y="969048"/>
              <a:ext cx="499403" cy="28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垄断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58592A2-3333-4BED-A817-D17428B53B3D}"/>
                </a:ext>
              </a:extLst>
            </p:cNvPr>
            <p:cNvSpPr txBox="1"/>
            <p:nvPr/>
          </p:nvSpPr>
          <p:spPr>
            <a:xfrm>
              <a:off x="1004953" y="438091"/>
              <a:ext cx="172661" cy="28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破</a:t>
              </a: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4E79AB6B-5B95-4562-AE6E-DB458B35B0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5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C2341D-7D00-41E1-A001-344FFB79A832}"/>
              </a:ext>
            </a:extLst>
          </p:cNvPr>
          <p:cNvSpPr txBox="1"/>
          <p:nvPr/>
        </p:nvSpPr>
        <p:spPr>
          <a:xfrm>
            <a:off x="9901956" y="4597116"/>
            <a:ext cx="1297574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苏轼行书 简繁" panose="02000500000000000000" pitchFamily="2" charset="-122"/>
                <a:ea typeface="方正苏轼行书 简繁" panose="02000500000000000000" pitchFamily="2" charset="-122"/>
              </a:rPr>
              <a:t>中国装备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B36E207-4FAC-40A0-8186-0A2AFC468A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67" t="-4151"/>
          <a:stretch/>
        </p:blipFill>
        <p:spPr>
          <a:xfrm>
            <a:off x="3057102" y="4460436"/>
            <a:ext cx="2549024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A635BC5-D6BF-436B-B5AB-8FE0D49C0B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 r="-127"/>
          <a:stretch/>
        </p:blipFill>
        <p:spPr>
          <a:xfrm>
            <a:off x="6163304" y="4460436"/>
            <a:ext cx="3109910" cy="180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5115D94-94E1-4CBE-95B5-C8F9D8A402E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712" y="246708"/>
            <a:ext cx="822199" cy="54433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B49CAAD-D6FC-4EEE-BB0C-5776F529D4C8}"/>
              </a:ext>
            </a:extLst>
          </p:cNvPr>
          <p:cNvSpPr/>
          <p:nvPr/>
        </p:nvSpPr>
        <p:spPr>
          <a:xfrm>
            <a:off x="0" y="325368"/>
            <a:ext cx="216000" cy="360000"/>
          </a:xfrm>
          <a:prstGeom prst="rect">
            <a:avLst/>
          </a:prstGeom>
          <a:solidFill>
            <a:srgbClr val="5D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DAA40A-56C1-4FE4-80BB-07ABD052912F}"/>
              </a:ext>
            </a:extLst>
          </p:cNvPr>
          <p:cNvSpPr txBox="1"/>
          <p:nvPr/>
        </p:nvSpPr>
        <p:spPr>
          <a:xfrm>
            <a:off x="309018" y="305313"/>
            <a:ext cx="135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研发初衷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21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10138</TotalTime>
  <Words>3029</Words>
  <Application>Microsoft Office PowerPoint</Application>
  <PresentationFormat>宽屏</PresentationFormat>
  <Paragraphs>603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Microsoft YaHei</vt:lpstr>
      <vt:lpstr>楷体</vt:lpstr>
      <vt:lpstr>等线</vt:lpstr>
      <vt:lpstr>方正苏轼行书 简繁</vt:lpstr>
      <vt:lpstr>华文新魏</vt:lpstr>
      <vt:lpstr>Microsoft YaHei</vt:lpstr>
      <vt:lpstr>Arial</vt:lpstr>
      <vt:lpstr>Times New Roman</vt:lpstr>
      <vt:lpstr>等线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孔庆庆</dc:creator>
  <cp:lastModifiedBy>孔 庆庆</cp:lastModifiedBy>
  <cp:revision>867</cp:revision>
  <dcterms:created xsi:type="dcterms:W3CDTF">2021-07-12T14:28:40Z</dcterms:created>
  <dcterms:modified xsi:type="dcterms:W3CDTF">2021-09-04T13:06:21Z</dcterms:modified>
</cp:coreProperties>
</file>